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7" r:id="rId3"/>
    <p:sldId id="327" r:id="rId4"/>
    <p:sldId id="328" r:id="rId5"/>
    <p:sldId id="329" r:id="rId6"/>
    <p:sldId id="343" r:id="rId7"/>
    <p:sldId id="345" r:id="rId8"/>
    <p:sldId id="330" r:id="rId9"/>
    <p:sldId id="332" r:id="rId10"/>
    <p:sldId id="333" r:id="rId11"/>
    <p:sldId id="334" r:id="rId12"/>
    <p:sldId id="335" r:id="rId13"/>
    <p:sldId id="336" r:id="rId14"/>
    <p:sldId id="337" r:id="rId15"/>
    <p:sldId id="338" r:id="rId16"/>
    <p:sldId id="339" r:id="rId17"/>
    <p:sldId id="340" r:id="rId18"/>
    <p:sldId id="341" r:id="rId19"/>
    <p:sldId id="331" r:id="rId20"/>
    <p:sldId id="342" r:id="rId21"/>
    <p:sldId id="344" r:id="rId22"/>
    <p:sldId id="346" r:id="rId23"/>
    <p:sldId id="347" r:id="rId24"/>
    <p:sldId id="348" r:id="rId25"/>
    <p:sldId id="349" r:id="rId26"/>
    <p:sldId id="350" r:id="rId27"/>
    <p:sldId id="351" r:id="rId28"/>
    <p:sldId id="352" r:id="rId29"/>
    <p:sldId id="353" r:id="rId30"/>
    <p:sldId id="354" r:id="rId31"/>
    <p:sldId id="355" r:id="rId32"/>
    <p:sldId id="356" r:id="rId33"/>
    <p:sldId id="357" r:id="rId34"/>
    <p:sldId id="358" r:id="rId35"/>
    <p:sldId id="359" r:id="rId36"/>
    <p:sldId id="360" r:id="rId37"/>
    <p:sldId id="361" r:id="rId38"/>
    <p:sldId id="362" r:id="rId39"/>
    <p:sldId id="363" r:id="rId40"/>
    <p:sldId id="364" r:id="rId41"/>
    <p:sldId id="365" r:id="rId42"/>
    <p:sldId id="366"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26" r:id="rId56"/>
    <p:sldId id="30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1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4:59:41.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88 1,'-1'14,"-1"1,-6 27,1-6,-4 96,10 0,1-93,-1-19,-1 1,-1 0,-6 23,8-38,-3 19,-3 45,6 25,1-94,-1 15,0-1,-2 1,-5 23,3-19,-2 25,3 187,5-142,-1 4,1-90,-1-1,0 1,1-1,0 0,0 1,0-1,0 0,1 0,-1 0,1 0,0 0,0 0,0 0,0 0,0-1,1 1,-1-1,1 1,-1-1,1 0,0 0,0 0,0-1,0 1,0-1,1 0,-1 0,0 0,7 1,25 3,-25-4,0 1,0-1,10 4,-4 1,151 42,-116-40,90 4,54-12,-116-1,644 0,-416 1,-302 0,-1 0,0 0,1-1,-1 1,0-1,6-2,-7 2,-1 0,0 0,0 0,0-1,0 1,0 0,0-1,0 1,-1-1,1 0,-1 0,1 0,1-3,1-1,-1 0,-1-1,1 1,-1-1,-1 1,1-1,-1 0,1-9,-2-58,0 57,-5-397,7 380,11-61,1-13,-13-68,-1 112,0 52,0 4,0 0,-1-11,0 17,1 0,-1 0,1 0,-1-1,0 1,0 0,0 0,0 0,0 0,0 0,0 0,-1 1,-1-3,-6-3,-1 0,1 1,-1 0,-14-5,4 1,-190-81,114 52,53 22,-1 2,0 2,-1 2,0 1,-1 3,-71-2,-196 8,132 3,52 4,107-4,-109 14,58-11,48-4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6:21.1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391 106,'0'4,"-1"1,1-1,-1 0,0 1,0-1,-1 0,1 0,-1 0,0 0,-5 7,-2 3,-18 19,16-20,-5 6,-75 91,64-74,-26 44,28-38,-18 34,5 12,31-69,2-1,-7 39,3 87,11 2,0-77,-2-54,1-1,1 0,0 0,1 0,0-1,8 23,-7-28,1 1,-1 0,1-1,1 0,-1 0,1 0,1-1,-1 0,1 0,11 7,-10-8,1 0,0-1,1 0,19 7,42 9,-40-13,147 37,-143-38,0-1,50 1,71-7,-94-1,-46 1,49 0,111-15,-127 7,162-34,69-45,-245 75,1 1,0 2,74-9,155 15,-102 5,-154-2,1 0,0 0,0-1,17-3,-25 3,1 1,0-1,-1 0,1 0,-1-1,1 1,-1 0,0-1,0 1,1-1,-1 0,0 0,0 0,-1 0,1 0,0 0,-1-1,2-2,0-1,-1-1,1 1,-1-1,-1 0,1 1,0-15,-2-44,-1 43,-6-473,8 484,-2 0,1 0,-2 1,1-1,-1 1,-1-1,0 1,-1 0,1 0,-2 0,0 0,0 1,-7-10,1 4,0 2,-1 0,0 0,-1 1,0 0,-1 1,0 1,-1 0,0 1,-28-12,-16 0,-15-7,24 8,-1 2,-90-20,-228-14,118 20,143 15,-217-24,194 27,100 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6:22.2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1190 0,'1'23,"1"-1,6 29,-7-42,15 83,3 41,2 42,6 28,97 475,35 43,-124-583,5 21,-39-155,1 6,0 0,0 11,-1-18,-1-1,0 0,-1 1,1-1,0 0,-1 1,1-1,-1 0,0 0,1 1,-1-1,0 0,-3 4,3-5,-1 1,1-1,0 0,-1 1,0-1,1 0,-1 0,0 0,0 0,0 0,1 0,-1-1,0 1,0-1,-2 1,-4 0,0 0,-11-1,18 0,-27 0,0-2,0-2,1 0,-1-2,-42-14,60 16,1-1,-1 1,1-2,0 1,0-1,1-1,-1 0,-12-13,-1-5,-27-43,1-4,15 21,-41-48,26 44,-4 3,-83-67,93 88,-1 1,-2 2,-1 2,-1 3,-57-21,-32-5,97 37,-62-10,-48 7,89 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6:22.8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1210,'12'0,"29"-5,30-18,58-37,58-23,47-20,36-6,24-13,7-16,-22-4,-43 6,-45 13,-50 26,-50 29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0:39.93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495 1,'7'268,"0"5,-8 508,-7-674,8-103,-1 0,0 0,0-1,0 1,0 0,-1 0,1-1,-1 1,0-1,0 1,-1-1,1 0,0 0,-1 0,-3 3,-2 2,1 0,-1-1,-1 0,0-1,0 0,0 0,0-1,-1 0,0-1,0 0,0 0,0-1,-13 2,-15-1,0-2,-62-3,34-1,6 2,33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0:42.5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306 0,'122'0,"-411"0,543 0,-616 0,331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2:19.3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1985 45,'-15'-6,"1"0,-1 0,0 1,0 1,-28-3,-81-2,-424 7,288 4,-316-2,567 0,-1 0,1 1,-1 0,1 1,0 0,-14 4,18-4,0 0,1 1,-1-1,1 1,-1 0,1 0,0 0,0 1,1-1,-1 1,1 0,-1 0,-3 7,-47 72,50-76,-6 9,1 0,1 1,-11 28,-9 56,21-62,1 1,3 0,1 43,1-51,-9 53,-14 31,12-64,3 1,-4 53,13 97,2-88,-2-102,0 1,1-1,1 1,0-1,7 21,-8-29,1-1,0 1,0 0,1-1,-1 0,1 1,0-1,0 0,1 0,-1-1,1 1,-1-1,1 1,0-1,1-1,-1 1,9 4,-1-3,-1-1,0 0,1 0,-1-1,19 0,63-3,-56 0,644-3,-430 5,-72 4,-122-1,65 15,41 3,2-16,553-3,-437-4,576 1,-854 0,0 0,0 0,-1 0,1-1,0 1,-1-1,1 0,0 0,-1 0,1 0,-1 0,4-3,-4 2,1 0,0 0,-1-1,0 1,0-1,0 0,0 0,0 0,3-5,-1-2,0-1,-1 1,0-1,-1 1,3-22,-2-58,-3 63,-3-414,1 59,2 376,0 0,-1 0,1 0,-3-7,2 10,0 0,0-1,0 1,-1 0,0 0,1 0,-1 1,-4-6,-4-2,-1 0,0 0,0 1,-1 0,0 1,0 0,-1 1,0 0,-14-4,-3 0,-1 2,0 1,-37-5,-170-7,-4 17,209 3,-833 3,834-4,-46-7,-30-12,58 10,-1 1,-53-1,79 10,3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2:20.4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932 1,'0'293,"-1"-274,0-1,-2 0,0 0,-1 0,-1 0,0-1,-12 26,-6 2,-39 63,46-82,9-14,-1 0,0 0,0-1,-13 14,-4-2,-28 28,48-48,0 1,0-1,0 0,-1 0,0 0,1-1,-1 0,0 0,0 0,0-1,-8 1,-7 0,-41-2,46-1,-98-3,103 4,0-1,1-1,-1 0,1 0,0-1,0-1,0 1,-17-10,-2-4,-38-30,12 8,16 9,28 21,-1 0,-19-12,12 12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2:21.0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1,'1025'0,"-994"0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3:00.3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426 1,'0'147,"0"178,1-289,1 0,2-1,1 1,2-1,2 0,21 57,-8-40,3 0,34 53,-15-39,55 65,35 25,-127-148,222 245,20-19,-176-178,108 66,-123-89,1-2,106 37,-86-44,2-4,0-3,131 11,249-13,356-23,-428 1,482 0,-315-7,-381 1,200-41,-72-17,29-5,-224 56,715-150,-668 131,-34-1,-120 39,75-28,-62 22,0 0,24-16,-34 20,0 0,0-1,-1 1,1-1,-1 0,0 1,0-2,0 1,0 0,-1 0,0-1,3-8,-3 9,-1-1,-1 1,1-1,-1 1,1 0,-1-1,-1 1,1-1,0 1,-1 0,0-1,0 1,-1 0,-2-7,-2 0,0 1,-1-1,-1 1,0 1,-15-16,20 22,-49-49,-104-80,-81-22,35 52,-61-2,-69 1,-61 10,-47 19,-273-11,1 19,289 32,71 10,72 9,64 4,63 1,112 7,-70-13,106 15,0 0,1 0,-1-1,1 1,-1-1,1 0,0 0,-8-5,4 1,0 0,0 1,0 1,-1-1,0 1,0 1,0 0,-10-3,-10 0,-44-2,-34 1,-29 2,-30 3,-35 1,-852 3,589-19,309 8,124 7,0-2,0-1,-57-16,-76-32,158 50,9 2,16 0,-16 1,44-1,7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3:01.4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1725 61,'-13'5,"1"1,-22 12,24-12,-316 168,319-170,-131 63,-3 1,118-56,-63 32,62-33,-42 12,24-11,-125 40,32 11,41-18,5-2,87-42,0 0,0 0,-1 0,1 0,0 0,-1-1,1 1,0-1,-1 1,1-1,-1 0,1 0,-1 0,-3-1,4 0,0 1,0-1,0 0,0 0,0-1,0 1,1 0,-1-1,0 1,1-1,-1 1,1-1,-1 1,1-1,0 0,0 0,-1-2,-6-13,1 1,-8-28,4 9,-38-109,-26-72,53 152,-24-60,30 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4:59:42.9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2357 1,'-19'1,"0"0,0 1,1 1,-32 9,-69 33,65-21,0 2,2 2,-68 50,-200 178,282-222,-127 116,8 9,119-113,-35 57,35-47,21-29,-26 55,16-26,18-39,0 1,2 0,0 0,-7 31,12-40,0 0,-1 0,1 0,-2-1,1 1,-1-1,-1 0,0 0,0 0,-6 7,-24 23,-47 39,40-39,-136 120,138-118,6-7,27-25,0-1,-8 12,10-13,0 1,0-1,-1 0,-6 5,12-10,-1-1,1 1,-1-1,0 1,1-1,-1 1,0-1,0 0,1 1,-1-1,0 0,0 1,0-1,1 0,-1 0,0 0,0 0,0 0,0 0,1 0,-1 0,0 0,0 0,0 0,0-1,1 1,-1 0,0 0,0-1,1 1,-1-1,0 1,1-1,-1 1,0-1,1 1,-1-1,1 1,-1-1,0 0,1 1,0-1,-1 0,1 0,-1 0,-2-6,1 1,-1 0,1-1,-2-10,3 14,-49-198,-21-96,18 28,13 73,34 172,-1 1,-18-39,15 39,1-1,-9-38,11 13,2-1,2-97,3 120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13:01.8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0,'5'3,"9"0,18 12,27 4,31-2,33 4,34-2,31 0,16 5,2-2,-10 0,-23-3,-32-1,-40-3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4:59:44.1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1 194,'896'0,"-867"0,0-1,0-2,-1-1,1-1,28-9,45-16,59-20,-126 39,70-14,-79 19,41-14,-12 2,-29 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0:59.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226 560,'0'-20,"-1"4,1-1,1 1,1-1,0 1,6-22,13-20,-11 33,9-32,-5-16,-10 47,2 1,13-43,-17 63,0 1,0 0,1-1,-1 1,1 0,0 0,0 1,1-1,-1 0,8-5,-6 5,1 1,1-1,-1 1,0 0,1 0,11-3,4 2,-1 1,1 0,39 1,514 5,3538-3,-4072 0,463 6,54 4,0-10,-191-1,1037 1,-1383 0,1-1,24 4,-39-2,-1 0,1 0,-1 1,1 0,-1 0,0 0,12 7,-16-7,1 0,0 0,-1 0,0 0,1 0,-1 1,0-1,0 1,-1-1,1 1,1 3,-1-1,0 0,0-1,-1 1,0 0,0 0,1 7,-2 5,-1-1,0 0,-5 22,4-27,-17 122,14-110,-2 0,-1 0,-14 29,10-24,-17 49,-15 33,43-107,0 0,-1 0,1-1,-1 1,0-1,0 0,0 1,0-1,0 0,0 0,-1 0,1 0,-1-1,1 1,-1-1,0 1,0-1,1 0,-1 0,0 0,0-1,0 1,0-1,-5 1,-17 0,-34-3,11-1,-597 1,375 3,-466-1,662 0,-123 18,92-5,-175-1,133-2,1 12,-10 1,-224 6,-5 6,105-5,-128 17,188-21,-34 4,63 2,-165 22,-8-30,-435-30,596 6,24 0,32 0,-1021 0,1133 0,1-2,-48-9,64 8,2-1,-1-1,0-1,1 0,0-1,-25-15,24 11,0-1,0-1,2 0,-26-27,22 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1:01.2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2911 2450,'-1'0,"-1"0,0 0,1-1,-1 1,1-1,-1 1,1-1,-1 0,1 0,-1 0,1 0,-3-2,-16-16,14 13,2 1,-6-6,-1 0,-1 1,0 0,-16-10,-265-139,4-1,238 131,-83-54,-21-11,-95-33,59 32,6-12,-4-3,187 109,-60-30,-109-39,-70-5,-13-5,249 78,-216-69,206 68,-2-1,-25-9,40 12,0 0,0 0,0 0,0-1,-4-2,6 4,0 0,-1 0,1 0,0 0,0-1,0 1,0 0,0 0,-1 0,1-1,0 1,0 0,0 0,0 0,0-1,0 1,0 0,0 0,0 0,0-1,0 1,0 0,0 0,0 0,0-1,0 1,0 0,0 0,0-1,0 1,0 0,0 0,0 0,0-1,0 1,1 0,-1 0,0 0,0 0,0-1,1 1,1-2,1 0,-1-1,1 1,0 1,0-1,0 0,0 1,5-2,30-8,-26 8,313-97,243-129,-149 59,19 35,-164 76,5-2,-43 4,93-23,-182 46,-36 3,-31 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1:02.0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1,'0'1,"0"1,1-1,-1 1,1-1,-1 0,1 1,0-1,0 1,-1-1,1 0,0 0,0 1,0-1,1 0,-1 0,0 0,2 1,-2-1,35 25,-9-7,148 121,-66-52,-31-25,225 167,-292-222,284 198,108 106,-310-240,-21-18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5:15.2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85 173,'-2'1,"1"0,-1 0,1 1,0-1,-1 0,1 1,0-1,0 1,0-1,0 1,0-1,0 1,0 0,1 0,-1-1,0 4,-1 4,1-1,-1 11,1-12,-3 197,5-135,-2 15,0-8,10 85,-7-146,1 1,1-1,0 0,1 0,0-1,1 1,1-1,0 0,11 15,30 34,-11-16,-14-18,45 45,36 17,-82-73,1 0,1-2,0-1,33 15,-5-9,102 26,60-1,-188-41,99 16,136 5,129-20,-270-7,142-8,-162-3,156-39,-231 44,-1 0,0-2,39-18,-58 24,0-1,1 1,-1-1,-1 0,1 0,0 0,-1 0,5-8,-7 9,0 0,0-1,0 1,0-1,-1 1,0-1,0 0,0 0,0 1,0-1,-1 0,0 0,0-6,-8-53,5 46,1 0,0 0,1-22,6-16,1-44,-6 89,5-96,-3 84,1-1,11-36,32-101,-41 139,-1 1,0-1,0-28,-3-63,-2 76,1 28,0-1,-1 1,0 0,-1-1,1 1,-2 0,1 0,-1 0,0 1,-9-15,-35-52,33 53,9 14,-1-1,1 2,-1-1,-1 0,1 1,-12-8,6 7,1 0,-1 0,-21-7,17 8,0 1,0 0,-1 1,0 1,-24-1,-75 0,-18-2,56-1,-205-9,220 16,-203-2,-1-21,262 22,-258-29,-2 29,127 3,-411-3,513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5:17.1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911 779,'-330'-13,"-19"-16,307 28,15 2,-1-3,-37-5,62 7,-1-1,1 0,0 0,0 0,0 0,0 0,0-1,0 1,0-1,1 0,-1 0,0 0,1 0,0 0,-1-1,1 1,0-1,0 1,0-1,1 0,-1 0,1 0,-1 0,1 0,0 0,-1-5,0-3,0 0,1 0,1 0,0-1,1-11,10-56,-8 60,3-14,18-63,-20 85,0 0,1 0,0 1,1 0,0 0,1 0,0 1,0 0,11-11,17-10,14-14,1-9,47-47,-71 76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28T15:05:17.9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0,'8'16,"-2"0,6 19,3 7,59 137,32 88,-25 22,-31-99,-34-136,2 0,2-2,53 97,20-3,-58-93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C9A4-CE1C-47DA-8619-DEFAD6EB86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C1AC653-FC2F-4DF7-BC0C-E3A4F3C441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C388B2E-8CBB-4080-B77C-BFEB8C730E85}"/>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9B2F4152-2363-4779-948D-E8D880CE4E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46011E-E17C-4080-8CDE-256DA0BFBE72}"/>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754778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1825-0827-46FE-8DF0-F48729A37E0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F9A8E4-9F0C-43C8-80F7-0318B1C321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75CE47-BE7A-4821-9408-184D8D25CC00}"/>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324DADBC-B468-4B2B-AF88-049197626C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8E71FB5-7C30-43CC-A8B2-04F3AE92A32B}"/>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4598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120F97-9FAD-49B9-BA3E-1922BDEDFD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5941ABC-3681-4009-988A-DAF1DC9292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D7482C-4099-4A5A-93A6-3472B9994964}"/>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F208030F-F6C5-4DF6-B1FD-F09A620085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7A990C-77A5-476C-A1DC-30F331E30553}"/>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545876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50430260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939617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26375219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C21EC1F-9507-4D27-9C64-015C1F72ED4D}" type="datetimeFigureOut">
              <a:rPr lang="en-GB" smtClean="0"/>
              <a:t>03/06/2022</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45637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81781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21EC1F-9507-4D27-9C64-015C1F72ED4D}" type="datetimeFigureOut">
              <a:rPr lang="en-GB" smtClean="0"/>
              <a:t>03/06/2022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435150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1EC1F-9507-4D27-9C64-015C1F72ED4D}" type="datetimeFigureOut">
              <a:rPr lang="en-GB" smtClean="0"/>
              <a:t>03/06/2022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052640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C21EC1F-9507-4D27-9C64-015C1F72ED4D}" type="datetimeFigureOut">
              <a:rPr lang="en-GB" smtClean="0"/>
              <a:t>03/06/2022</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67388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1AEF-0DE8-4DDA-A20A-3348290C8F9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BA74326-758C-435E-A93E-CFC1574108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091152-111A-4F2F-8AEF-E6F2566C10F7}"/>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C38314A7-2AB2-4637-9EA4-2DEBB559139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E506C0-FC9E-4927-8312-57A7EC8F1E2B}"/>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28157511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21EC1F-9507-4D27-9C64-015C1F72ED4D}" type="datetimeFigureOut">
              <a:rPr lang="en-GB" smtClean="0"/>
              <a:t>03/06/2022</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135554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861694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588224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51D0E-9FEF-46B4-830A-265CD209AC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B1388C3-D712-4111-8F78-4054A137A7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56926-AA4C-4473-B44F-E27C524D5A68}"/>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4107298E-4C68-455B-ACAD-04E1123C12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86139E-E860-4ACE-B176-E5BB68E2012C}"/>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3519474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C65E-CFE2-4A00-8BB7-07E79FACB46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42D3EA1-4C2A-47DD-9049-4CE66886AE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A378009-DA84-4801-A61D-C643597BC0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0580C10-4B24-450D-9139-BF7A441D119B}"/>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6" name="Footer Placeholder 5">
            <a:extLst>
              <a:ext uri="{FF2B5EF4-FFF2-40B4-BE49-F238E27FC236}">
                <a16:creationId xmlns:a16="http://schemas.microsoft.com/office/drawing/2014/main" id="{BC372BD2-2B66-4A67-8163-C1375EBD3D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EBF317C-7297-44E5-B87D-F56A914F4A97}"/>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679125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DE12-47E0-481B-9D2F-9222E635782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C3E5B3C-3216-45E6-9574-D418B81587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411A0C-CF7F-4891-BA26-17C22F5AC5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6D16322-787B-4C14-80A3-3DBED13ED2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DA4FF6-FB49-4FBE-83A1-479B2426D4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E46856E-D60F-4764-89D0-A57CFE36A2E5}"/>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8" name="Footer Placeholder 7">
            <a:extLst>
              <a:ext uri="{FF2B5EF4-FFF2-40B4-BE49-F238E27FC236}">
                <a16:creationId xmlns:a16="http://schemas.microsoft.com/office/drawing/2014/main" id="{42F92984-72D8-4696-B214-643557A39FB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C23E174-8048-4B23-8CB6-88587AB03F08}"/>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3172101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A2C9-E432-4016-9B17-A1378BBE716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AACE5D3-DAFB-4AA8-998C-518ED501EA33}"/>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4" name="Footer Placeholder 3">
            <a:extLst>
              <a:ext uri="{FF2B5EF4-FFF2-40B4-BE49-F238E27FC236}">
                <a16:creationId xmlns:a16="http://schemas.microsoft.com/office/drawing/2014/main" id="{9138C6F7-416D-40EB-A92C-F7DB7636C07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B7D13DA-10C9-473F-ADA9-6432412438A6}"/>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389274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9ABD45-809F-4079-8B9D-CA8F8AE50472}"/>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3" name="Footer Placeholder 2">
            <a:extLst>
              <a:ext uri="{FF2B5EF4-FFF2-40B4-BE49-F238E27FC236}">
                <a16:creationId xmlns:a16="http://schemas.microsoft.com/office/drawing/2014/main" id="{F828024D-965C-4065-9ECD-16011E96F93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84F1839-E673-4E38-AF97-1C560899B5CE}"/>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05080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51DE-D772-4ED5-AA52-73957A2DB8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029F840-826C-4AE2-868D-1CFEFBB497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323140B-64E2-43F8-A57F-583B9E2C5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93159-3BBB-4772-8F1B-B0BA0A6B6E12}"/>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6" name="Footer Placeholder 5">
            <a:extLst>
              <a:ext uri="{FF2B5EF4-FFF2-40B4-BE49-F238E27FC236}">
                <a16:creationId xmlns:a16="http://schemas.microsoft.com/office/drawing/2014/main" id="{925E73AB-88EC-469F-8D0C-CA57249D442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B7F81D-F126-472A-8A87-806FC9A99DDA}"/>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2562966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A51A-DE7B-4EA4-A9D3-F2D248EBC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C585744-2303-436A-A2E3-5F25835E6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A7EEC5C-0B28-448A-A269-4B903673C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97652-8123-435B-9B0D-F6FD5788613F}"/>
              </a:ext>
            </a:extLst>
          </p:cNvPr>
          <p:cNvSpPr>
            <a:spLocks noGrp="1"/>
          </p:cNvSpPr>
          <p:nvPr>
            <p:ph type="dt" sz="half" idx="10"/>
          </p:nvPr>
        </p:nvSpPr>
        <p:spPr/>
        <p:txBody>
          <a:bodyPr/>
          <a:lstStyle/>
          <a:p>
            <a:fld id="{95ADEAC4-0796-47BF-94DD-50BE40A3DF65}" type="datetimeFigureOut">
              <a:rPr lang="en-GB" smtClean="0"/>
              <a:t>03/06/2022</a:t>
            </a:fld>
            <a:endParaRPr lang="en-GB"/>
          </a:p>
        </p:txBody>
      </p:sp>
      <p:sp>
        <p:nvSpPr>
          <p:cNvPr id="6" name="Footer Placeholder 5">
            <a:extLst>
              <a:ext uri="{FF2B5EF4-FFF2-40B4-BE49-F238E27FC236}">
                <a16:creationId xmlns:a16="http://schemas.microsoft.com/office/drawing/2014/main" id="{03D1F295-2DAF-4B46-BCE4-51ADF111FA3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E19F84-90CF-46C0-B07C-89B48BF21CB0}"/>
              </a:ext>
            </a:extLst>
          </p:cNvPr>
          <p:cNvSpPr>
            <a:spLocks noGrp="1"/>
          </p:cNvSpPr>
          <p:nvPr>
            <p:ph type="sldNum" sz="quarter" idx="12"/>
          </p:nvPr>
        </p:nvSpPr>
        <p:spPr/>
        <p:txBody>
          <a:bodyPr/>
          <a:lstStyle/>
          <a:p>
            <a:fld id="{EDA3228F-BFEF-4C1A-B078-1E0B7D9A9D49}" type="slidenum">
              <a:rPr lang="en-GB" smtClean="0"/>
              <a:t>‹#›</a:t>
            </a:fld>
            <a:endParaRPr lang="en-GB"/>
          </a:p>
        </p:txBody>
      </p:sp>
    </p:spTree>
    <p:extLst>
      <p:ext uri="{BB962C8B-B14F-4D97-AF65-F5344CB8AC3E}">
        <p14:creationId xmlns:p14="http://schemas.microsoft.com/office/powerpoint/2010/main" val="1686493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CC89-D4D3-42C4-9165-CC3E215183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254AD0D-57EC-4A14-ACB0-3FD0045BDD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FC0B8FE-56F2-4254-ADAB-328ED3FAFF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ADEAC4-0796-47BF-94DD-50BE40A3DF65}" type="datetimeFigureOut">
              <a:rPr lang="en-GB" smtClean="0"/>
              <a:t>03/06/2022</a:t>
            </a:fld>
            <a:endParaRPr lang="en-GB"/>
          </a:p>
        </p:txBody>
      </p:sp>
      <p:sp>
        <p:nvSpPr>
          <p:cNvPr id="5" name="Footer Placeholder 4">
            <a:extLst>
              <a:ext uri="{FF2B5EF4-FFF2-40B4-BE49-F238E27FC236}">
                <a16:creationId xmlns:a16="http://schemas.microsoft.com/office/drawing/2014/main" id="{E63C2A35-4931-40BD-9EF5-3E5DE4DEE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60C3E0B-3869-442F-9D49-099EE15AD3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3228F-BFEF-4C1A-B078-1E0B7D9A9D49}" type="slidenum">
              <a:rPr lang="en-GB" smtClean="0"/>
              <a:t>‹#›</a:t>
            </a:fld>
            <a:endParaRPr lang="en-GB"/>
          </a:p>
        </p:txBody>
      </p:sp>
    </p:spTree>
    <p:extLst>
      <p:ext uri="{BB962C8B-B14F-4D97-AF65-F5344CB8AC3E}">
        <p14:creationId xmlns:p14="http://schemas.microsoft.com/office/powerpoint/2010/main" val="14899554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C21EC1F-9507-4D27-9C64-015C1F72ED4D}" type="datetimeFigureOut">
              <a:rPr lang="en-GB" smtClean="0"/>
              <a:t>03/06/2022</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18CCBA-ADB7-496D-BDCB-81403DDCC3CB}" type="slidenum">
              <a:rPr lang="en-GB" smtClean="0"/>
              <a:t>‹#›</a:t>
            </a:fld>
            <a:endParaRPr lang="en-GB"/>
          </a:p>
        </p:txBody>
      </p:sp>
    </p:spTree>
    <p:extLst>
      <p:ext uri="{BB962C8B-B14F-4D97-AF65-F5344CB8AC3E}">
        <p14:creationId xmlns:p14="http://schemas.microsoft.com/office/powerpoint/2010/main" val="4062134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customXml" Target="../ink/ink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customXml" Target="../ink/ink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customXml" Target="../ink/ink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customXml" Target="../ink/ink1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5.xml"/><Relationship Id="rId7" Type="http://schemas.openxmlformats.org/officeDocument/2006/relationships/customXml" Target="../ink/ink17.xml"/><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customXml" Target="../ink/ink1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18.xml"/><Relationship Id="rId7" Type="http://schemas.openxmlformats.org/officeDocument/2006/relationships/customXml" Target="../ink/ink20.xml"/><Relationship Id="rId2" Type="http://schemas.openxmlformats.org/officeDocument/2006/relationships/image" Target="../media/image29.pn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customXml" Target="../ink/ink19.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hyperlink" Target="https://www.chessprogramming.org/Simplified_Evaluation_Function"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www.chess.com/play/computer" TargetMode="External"/><Relationship Id="rId2" Type="http://schemas.openxmlformats.org/officeDocument/2006/relationships/hyperlink" Target="https://lichess.org/"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www.chessprogramming.org/Simplified_Evaluation_Function" TargetMode="External"/><Relationship Id="rId2" Type="http://schemas.openxmlformats.org/officeDocument/2006/relationships/hyperlink" Target="https://github.com/official-stockfish/Stockfish" TargetMode="External"/><Relationship Id="rId1" Type="http://schemas.openxmlformats.org/officeDocument/2006/relationships/slideLayout" Target="../slideLayouts/slideLayout13.xml"/><Relationship Id="rId6" Type="http://schemas.openxmlformats.org/officeDocument/2006/relationships/hyperlink" Target="https://arxiv.org/pdf/1711.09667.pdf" TargetMode="External"/><Relationship Id="rId5" Type="http://schemas.openxmlformats.org/officeDocument/2006/relationships/hyperlink" Target="https://towardsdatascience.com/introduction-to-machine-learning-for-beginners-eed6024fdb08" TargetMode="External"/><Relationship Id="rId4" Type="http://schemas.openxmlformats.org/officeDocument/2006/relationships/hyperlink" Target="https://www.freecodecamp.org/news/simple-chess-ai-step-by-step-1d55a926697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hilipmortimer/AI-Course/tree/main/Programs/Part%203/Chess%20User" TargetMode="Externa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hyperlink" Target="https://github.com/philipmortimer/AI-Course/blob/main/Installation%20Help/AI%20Intro%20Course%20Install%20Guide%20-%20Java.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philipmortimer/Chess-AI/"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62A6-E91C-4917-9897-74885FA71EFF}"/>
              </a:ext>
            </a:extLst>
          </p:cNvPr>
          <p:cNvSpPr>
            <a:spLocks noGrp="1"/>
          </p:cNvSpPr>
          <p:nvPr>
            <p:ph type="ctrTitle"/>
          </p:nvPr>
        </p:nvSpPr>
        <p:spPr/>
        <p:txBody>
          <a:bodyPr/>
          <a:lstStyle/>
          <a:p>
            <a:r>
              <a:rPr lang="en-US" dirty="0"/>
              <a:t>Introduction to AI – Chess + Machine Learning</a:t>
            </a:r>
            <a:endParaRPr lang="en-GB" dirty="0"/>
          </a:p>
        </p:txBody>
      </p:sp>
      <p:sp>
        <p:nvSpPr>
          <p:cNvPr id="3" name="Subtitle 2">
            <a:extLst>
              <a:ext uri="{FF2B5EF4-FFF2-40B4-BE49-F238E27FC236}">
                <a16:creationId xmlns:a16="http://schemas.microsoft.com/office/drawing/2014/main" id="{7CB39534-93F6-421E-9477-0E701C3A524F}"/>
              </a:ext>
            </a:extLst>
          </p:cNvPr>
          <p:cNvSpPr>
            <a:spLocks noGrp="1"/>
          </p:cNvSpPr>
          <p:nvPr>
            <p:ph type="subTitle" idx="1"/>
          </p:nvPr>
        </p:nvSpPr>
        <p:spPr/>
        <p:txBody>
          <a:bodyPr/>
          <a:lstStyle/>
          <a:p>
            <a:r>
              <a:rPr lang="en-US" dirty="0"/>
              <a:t>Philip Mortimer</a:t>
            </a:r>
            <a:endParaRPr lang="en-GB" dirty="0"/>
          </a:p>
        </p:txBody>
      </p:sp>
    </p:spTree>
    <p:extLst>
      <p:ext uri="{BB962C8B-B14F-4D97-AF65-F5344CB8AC3E}">
        <p14:creationId xmlns:p14="http://schemas.microsoft.com/office/powerpoint/2010/main" val="310834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21207" y="523982"/>
            <a:ext cx="5679965" cy="1173403"/>
          </a:xfrm>
        </p:spPr>
        <p:txBody>
          <a:bodyPr/>
          <a:lstStyle/>
          <a:p>
            <a:pPr marL="0" indent="0">
              <a:buNone/>
            </a:pPr>
            <a:r>
              <a:rPr lang="en-GB" dirty="0"/>
              <a:t>Press “Download ZIP” button</a:t>
            </a:r>
          </a:p>
          <a:p>
            <a:pPr marL="0" indent="0">
              <a:buNone/>
            </a:pPr>
            <a:r>
              <a:rPr lang="en-GB" dirty="0"/>
              <a:t>This will download a zip folder to your computer</a:t>
            </a:r>
          </a:p>
        </p:txBody>
      </p:sp>
      <p:pic>
        <p:nvPicPr>
          <p:cNvPr id="9" name="Picture 8">
            <a:extLst>
              <a:ext uri="{FF2B5EF4-FFF2-40B4-BE49-F238E27FC236}">
                <a16:creationId xmlns:a16="http://schemas.microsoft.com/office/drawing/2014/main" id="{1122068C-33BC-4CCA-9651-C1EFF73E379D}"/>
              </a:ext>
            </a:extLst>
          </p:cNvPr>
          <p:cNvPicPr>
            <a:picLocks noChangeAspect="1"/>
          </p:cNvPicPr>
          <p:nvPr/>
        </p:nvPicPr>
        <p:blipFill>
          <a:blip r:embed="rId2"/>
          <a:stretch>
            <a:fillRect/>
          </a:stretch>
        </p:blipFill>
        <p:spPr>
          <a:xfrm>
            <a:off x="996593" y="1571728"/>
            <a:ext cx="9965933" cy="5018474"/>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A8E0804C-B709-4F41-A595-0AF8C7DAF2C8}"/>
                  </a:ext>
                </a:extLst>
              </p14:cNvPr>
              <p14:cNvContentPartPr/>
              <p14:nvPr/>
            </p14:nvContentPartPr>
            <p14:xfrm>
              <a:off x="5461386" y="5284950"/>
              <a:ext cx="3189600" cy="403920"/>
            </p14:xfrm>
          </p:contentPart>
        </mc:Choice>
        <mc:Fallback xmlns="">
          <p:pic>
            <p:nvPicPr>
              <p:cNvPr id="10" name="Ink 9">
                <a:extLst>
                  <a:ext uri="{FF2B5EF4-FFF2-40B4-BE49-F238E27FC236}">
                    <a16:creationId xmlns:a16="http://schemas.microsoft.com/office/drawing/2014/main" id="{A8E0804C-B709-4F41-A595-0AF8C7DAF2C8}"/>
                  </a:ext>
                </a:extLst>
              </p:cNvPr>
              <p:cNvPicPr/>
              <p:nvPr/>
            </p:nvPicPr>
            <p:blipFill>
              <a:blip r:embed="rId4"/>
              <a:stretch>
                <a:fillRect/>
              </a:stretch>
            </p:blipFill>
            <p:spPr>
              <a:xfrm>
                <a:off x="5407746" y="5176950"/>
                <a:ext cx="3297240" cy="619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28ADBE5F-A3F5-48E5-B1CC-B7BD163178A1}"/>
                  </a:ext>
                </a:extLst>
              </p14:cNvPr>
              <p14:cNvContentPartPr/>
              <p14:nvPr/>
            </p14:nvContentPartPr>
            <p14:xfrm>
              <a:off x="8614626" y="5374950"/>
              <a:ext cx="1184400" cy="882000"/>
            </p14:xfrm>
          </p:contentPart>
        </mc:Choice>
        <mc:Fallback xmlns="">
          <p:pic>
            <p:nvPicPr>
              <p:cNvPr id="11" name="Ink 10">
                <a:extLst>
                  <a:ext uri="{FF2B5EF4-FFF2-40B4-BE49-F238E27FC236}">
                    <a16:creationId xmlns:a16="http://schemas.microsoft.com/office/drawing/2014/main" id="{28ADBE5F-A3F5-48E5-B1CC-B7BD163178A1}"/>
                  </a:ext>
                </a:extLst>
              </p:cNvPr>
              <p:cNvPicPr/>
              <p:nvPr/>
            </p:nvPicPr>
            <p:blipFill>
              <a:blip r:embed="rId6"/>
              <a:stretch>
                <a:fillRect/>
              </a:stretch>
            </p:blipFill>
            <p:spPr>
              <a:xfrm>
                <a:off x="8560986" y="5267310"/>
                <a:ext cx="1292040" cy="1097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D025DE41-F331-4806-8A69-308D416F45CB}"/>
                  </a:ext>
                </a:extLst>
              </p14:cNvPr>
              <p14:cNvContentPartPr/>
              <p14:nvPr/>
            </p14:nvContentPartPr>
            <p14:xfrm>
              <a:off x="8640186" y="5779230"/>
              <a:ext cx="583200" cy="447840"/>
            </p14:xfrm>
          </p:contentPart>
        </mc:Choice>
        <mc:Fallback xmlns="">
          <p:pic>
            <p:nvPicPr>
              <p:cNvPr id="12" name="Ink 11">
                <a:extLst>
                  <a:ext uri="{FF2B5EF4-FFF2-40B4-BE49-F238E27FC236}">
                    <a16:creationId xmlns:a16="http://schemas.microsoft.com/office/drawing/2014/main" id="{D025DE41-F331-4806-8A69-308D416F45CB}"/>
                  </a:ext>
                </a:extLst>
              </p:cNvPr>
              <p:cNvPicPr/>
              <p:nvPr/>
            </p:nvPicPr>
            <p:blipFill>
              <a:blip r:embed="rId8"/>
              <a:stretch>
                <a:fillRect/>
              </a:stretch>
            </p:blipFill>
            <p:spPr>
              <a:xfrm>
                <a:off x="8586546" y="5671590"/>
                <a:ext cx="690840" cy="663480"/>
              </a:xfrm>
              <a:prstGeom prst="rect">
                <a:avLst/>
              </a:prstGeom>
            </p:spPr>
          </p:pic>
        </mc:Fallback>
      </mc:AlternateContent>
    </p:spTree>
    <p:extLst>
      <p:ext uri="{BB962C8B-B14F-4D97-AF65-F5344CB8AC3E}">
        <p14:creationId xmlns:p14="http://schemas.microsoft.com/office/powerpoint/2010/main" val="202068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05796" y="523982"/>
            <a:ext cx="7519040" cy="1494890"/>
          </a:xfrm>
        </p:spPr>
        <p:txBody>
          <a:bodyPr/>
          <a:lstStyle/>
          <a:p>
            <a:pPr marL="0" indent="0">
              <a:buNone/>
            </a:pPr>
            <a:r>
              <a:rPr lang="en-GB" dirty="0"/>
              <a:t>The zip file will have been downloaded to where your browser stores it downloads.</a:t>
            </a:r>
          </a:p>
          <a:p>
            <a:pPr marL="0" indent="0">
              <a:buNone/>
            </a:pPr>
            <a:r>
              <a:rPr lang="en-GB" dirty="0"/>
              <a:t>On Windows this section is called “Downloads”</a:t>
            </a:r>
          </a:p>
          <a:p>
            <a:pPr marL="0" indent="0">
              <a:buNone/>
            </a:pPr>
            <a:endParaRPr lang="en-GB" dirty="0"/>
          </a:p>
        </p:txBody>
      </p:sp>
      <p:pic>
        <p:nvPicPr>
          <p:cNvPr id="5" name="Picture 4">
            <a:extLst>
              <a:ext uri="{FF2B5EF4-FFF2-40B4-BE49-F238E27FC236}">
                <a16:creationId xmlns:a16="http://schemas.microsoft.com/office/drawing/2014/main" id="{98929621-0B83-4281-98B5-ACBFC57BA8D2}"/>
              </a:ext>
            </a:extLst>
          </p:cNvPr>
          <p:cNvPicPr>
            <a:picLocks noChangeAspect="1"/>
          </p:cNvPicPr>
          <p:nvPr/>
        </p:nvPicPr>
        <p:blipFill>
          <a:blip r:embed="rId2"/>
          <a:stretch>
            <a:fillRect/>
          </a:stretch>
        </p:blipFill>
        <p:spPr>
          <a:xfrm>
            <a:off x="1490426" y="2228788"/>
            <a:ext cx="9211148" cy="2400423"/>
          </a:xfrm>
          <a:prstGeom prst="rect">
            <a:avLst/>
          </a:prstGeom>
        </p:spPr>
      </p:pic>
    </p:spTree>
    <p:extLst>
      <p:ext uri="{BB962C8B-B14F-4D97-AF65-F5344CB8AC3E}">
        <p14:creationId xmlns:p14="http://schemas.microsoft.com/office/powerpoint/2010/main" val="4019454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05796" y="523982"/>
            <a:ext cx="7519040" cy="1494890"/>
          </a:xfrm>
        </p:spPr>
        <p:txBody>
          <a:bodyPr/>
          <a:lstStyle/>
          <a:p>
            <a:pPr marL="0" indent="0">
              <a:buNone/>
            </a:pPr>
            <a:r>
              <a:rPr lang="en-GB" dirty="0"/>
              <a:t>Extract zip file (this may already been done) to a folder.</a:t>
            </a:r>
          </a:p>
          <a:p>
            <a:pPr marL="0" indent="0">
              <a:buNone/>
            </a:pPr>
            <a:r>
              <a:rPr lang="en-GB" dirty="0"/>
              <a:t>To do this  on windows, first left click once on the ZIP file.</a:t>
            </a:r>
          </a:p>
          <a:p>
            <a:pPr marL="0" indent="0">
              <a:buNone/>
            </a:pPr>
            <a:r>
              <a:rPr lang="en-GB" dirty="0"/>
              <a:t>Select the “Extract all” button</a:t>
            </a:r>
          </a:p>
          <a:p>
            <a:pPr marL="0" indent="0">
              <a:buNone/>
            </a:pPr>
            <a:endParaRPr lang="en-GB" dirty="0"/>
          </a:p>
        </p:txBody>
      </p:sp>
      <p:pic>
        <p:nvPicPr>
          <p:cNvPr id="6" name="Picture 5">
            <a:extLst>
              <a:ext uri="{FF2B5EF4-FFF2-40B4-BE49-F238E27FC236}">
                <a16:creationId xmlns:a16="http://schemas.microsoft.com/office/drawing/2014/main" id="{21A4D22E-644D-448A-9104-D33B2AF11BDD}"/>
              </a:ext>
            </a:extLst>
          </p:cNvPr>
          <p:cNvPicPr>
            <a:picLocks noChangeAspect="1"/>
          </p:cNvPicPr>
          <p:nvPr/>
        </p:nvPicPr>
        <p:blipFill>
          <a:blip r:embed="rId2"/>
          <a:stretch>
            <a:fillRect/>
          </a:stretch>
        </p:blipFill>
        <p:spPr>
          <a:xfrm>
            <a:off x="2073957" y="2390721"/>
            <a:ext cx="7458458" cy="2076557"/>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927132B-EABC-4126-9A1B-24956E44C2DE}"/>
                  </a:ext>
                </a:extLst>
              </p14:cNvPr>
              <p14:cNvContentPartPr/>
              <p14:nvPr/>
            </p14:nvContentPartPr>
            <p14:xfrm>
              <a:off x="7561986" y="2526990"/>
              <a:ext cx="1007280" cy="566640"/>
            </p14:xfrm>
          </p:contentPart>
        </mc:Choice>
        <mc:Fallback xmlns="">
          <p:pic>
            <p:nvPicPr>
              <p:cNvPr id="8" name="Ink 7">
                <a:extLst>
                  <a:ext uri="{FF2B5EF4-FFF2-40B4-BE49-F238E27FC236}">
                    <a16:creationId xmlns:a16="http://schemas.microsoft.com/office/drawing/2014/main" id="{A927132B-EABC-4126-9A1B-24956E44C2DE}"/>
                  </a:ext>
                </a:extLst>
              </p:cNvPr>
              <p:cNvPicPr/>
              <p:nvPr/>
            </p:nvPicPr>
            <p:blipFill>
              <a:blip r:embed="rId4"/>
              <a:stretch>
                <a:fillRect/>
              </a:stretch>
            </p:blipFill>
            <p:spPr>
              <a:xfrm>
                <a:off x="7508346" y="2418990"/>
                <a:ext cx="111492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A08DFB3-154E-4B20-95B4-2E066C0461E6}"/>
                  </a:ext>
                </a:extLst>
              </p14:cNvPr>
              <p14:cNvContentPartPr/>
              <p14:nvPr/>
            </p14:nvContentPartPr>
            <p14:xfrm>
              <a:off x="8841786" y="2714190"/>
              <a:ext cx="328320" cy="280800"/>
            </p14:xfrm>
          </p:contentPart>
        </mc:Choice>
        <mc:Fallback xmlns="">
          <p:pic>
            <p:nvPicPr>
              <p:cNvPr id="9" name="Ink 8">
                <a:extLst>
                  <a:ext uri="{FF2B5EF4-FFF2-40B4-BE49-F238E27FC236}">
                    <a16:creationId xmlns:a16="http://schemas.microsoft.com/office/drawing/2014/main" id="{CA08DFB3-154E-4B20-95B4-2E066C0461E6}"/>
                  </a:ext>
                </a:extLst>
              </p:cNvPr>
              <p:cNvPicPr/>
              <p:nvPr/>
            </p:nvPicPr>
            <p:blipFill>
              <a:blip r:embed="rId6"/>
              <a:stretch>
                <a:fillRect/>
              </a:stretch>
            </p:blipFill>
            <p:spPr>
              <a:xfrm>
                <a:off x="8788146" y="2606190"/>
                <a:ext cx="435960" cy="49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D239F58C-FA67-40F2-B96D-8E9F6173076B}"/>
                  </a:ext>
                </a:extLst>
              </p14:cNvPr>
              <p14:cNvContentPartPr/>
              <p14:nvPr/>
            </p14:nvContentPartPr>
            <p14:xfrm>
              <a:off x="8851146" y="2933430"/>
              <a:ext cx="218880" cy="555120"/>
            </p14:xfrm>
          </p:contentPart>
        </mc:Choice>
        <mc:Fallback xmlns="">
          <p:pic>
            <p:nvPicPr>
              <p:cNvPr id="10" name="Ink 9">
                <a:extLst>
                  <a:ext uri="{FF2B5EF4-FFF2-40B4-BE49-F238E27FC236}">
                    <a16:creationId xmlns:a16="http://schemas.microsoft.com/office/drawing/2014/main" id="{D239F58C-FA67-40F2-B96D-8E9F6173076B}"/>
                  </a:ext>
                </a:extLst>
              </p:cNvPr>
              <p:cNvPicPr/>
              <p:nvPr/>
            </p:nvPicPr>
            <p:blipFill>
              <a:blip r:embed="rId8"/>
              <a:stretch>
                <a:fillRect/>
              </a:stretch>
            </p:blipFill>
            <p:spPr>
              <a:xfrm>
                <a:off x="8797146" y="2825430"/>
                <a:ext cx="326520" cy="770760"/>
              </a:xfrm>
              <a:prstGeom prst="rect">
                <a:avLst/>
              </a:prstGeom>
            </p:spPr>
          </p:pic>
        </mc:Fallback>
      </mc:AlternateContent>
    </p:spTree>
    <p:extLst>
      <p:ext uri="{BB962C8B-B14F-4D97-AF65-F5344CB8AC3E}">
        <p14:creationId xmlns:p14="http://schemas.microsoft.com/office/powerpoint/2010/main" val="3817393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05796" y="523982"/>
            <a:ext cx="7519040" cy="1494890"/>
          </a:xfrm>
        </p:spPr>
        <p:txBody>
          <a:bodyPr/>
          <a:lstStyle/>
          <a:p>
            <a:pPr marL="0" indent="0">
              <a:buNone/>
            </a:pPr>
            <a:r>
              <a:rPr lang="en-GB" dirty="0"/>
              <a:t>Extract folder by pressing “Extract” button</a:t>
            </a:r>
          </a:p>
          <a:p>
            <a:pPr marL="0" indent="0">
              <a:buNone/>
            </a:pPr>
            <a:endParaRPr lang="en-GB" dirty="0"/>
          </a:p>
        </p:txBody>
      </p:sp>
      <p:pic>
        <p:nvPicPr>
          <p:cNvPr id="5" name="Picture 4">
            <a:extLst>
              <a:ext uri="{FF2B5EF4-FFF2-40B4-BE49-F238E27FC236}">
                <a16:creationId xmlns:a16="http://schemas.microsoft.com/office/drawing/2014/main" id="{F09455E8-0DD4-4061-950F-B07B3F3453E5}"/>
              </a:ext>
            </a:extLst>
          </p:cNvPr>
          <p:cNvPicPr>
            <a:picLocks noChangeAspect="1"/>
          </p:cNvPicPr>
          <p:nvPr/>
        </p:nvPicPr>
        <p:blipFill>
          <a:blip r:embed="rId2"/>
          <a:stretch>
            <a:fillRect/>
          </a:stretch>
        </p:blipFill>
        <p:spPr>
          <a:xfrm>
            <a:off x="2359745" y="1356820"/>
            <a:ext cx="5972482" cy="4877051"/>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95E4A60-D11D-4E97-92C7-9202CDD7690F}"/>
                  </a:ext>
                </a:extLst>
              </p14:cNvPr>
              <p14:cNvContentPartPr/>
              <p14:nvPr/>
            </p14:nvContentPartPr>
            <p14:xfrm>
              <a:off x="6347346" y="5417430"/>
              <a:ext cx="857520" cy="527040"/>
            </p14:xfrm>
          </p:contentPart>
        </mc:Choice>
        <mc:Fallback xmlns="">
          <p:pic>
            <p:nvPicPr>
              <p:cNvPr id="7" name="Ink 6">
                <a:extLst>
                  <a:ext uri="{FF2B5EF4-FFF2-40B4-BE49-F238E27FC236}">
                    <a16:creationId xmlns:a16="http://schemas.microsoft.com/office/drawing/2014/main" id="{995E4A60-D11D-4E97-92C7-9202CDD7690F}"/>
                  </a:ext>
                </a:extLst>
              </p:cNvPr>
              <p:cNvPicPr/>
              <p:nvPr/>
            </p:nvPicPr>
            <p:blipFill>
              <a:blip r:embed="rId4"/>
              <a:stretch>
                <a:fillRect/>
              </a:stretch>
            </p:blipFill>
            <p:spPr>
              <a:xfrm>
                <a:off x="6293346" y="5309790"/>
                <a:ext cx="965160" cy="742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F4506086-4244-41FF-A4C0-AAAE029EF8E4}"/>
                  </a:ext>
                </a:extLst>
              </p14:cNvPr>
              <p14:cNvContentPartPr/>
              <p14:nvPr/>
            </p14:nvContentPartPr>
            <p14:xfrm>
              <a:off x="5848746" y="3986430"/>
              <a:ext cx="594360" cy="901440"/>
            </p14:xfrm>
          </p:contentPart>
        </mc:Choice>
        <mc:Fallback xmlns="">
          <p:pic>
            <p:nvPicPr>
              <p:cNvPr id="11" name="Ink 10">
                <a:extLst>
                  <a:ext uri="{FF2B5EF4-FFF2-40B4-BE49-F238E27FC236}">
                    <a16:creationId xmlns:a16="http://schemas.microsoft.com/office/drawing/2014/main" id="{F4506086-4244-41FF-A4C0-AAAE029EF8E4}"/>
                  </a:ext>
                </a:extLst>
              </p:cNvPr>
              <p:cNvPicPr/>
              <p:nvPr/>
            </p:nvPicPr>
            <p:blipFill>
              <a:blip r:embed="rId6"/>
              <a:stretch>
                <a:fillRect/>
              </a:stretch>
            </p:blipFill>
            <p:spPr>
              <a:xfrm>
                <a:off x="5794746" y="3878430"/>
                <a:ext cx="702000" cy="111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74B359B6-CB71-469D-97F9-65359C2AEAFB}"/>
                  </a:ext>
                </a:extLst>
              </p14:cNvPr>
              <p14:cNvContentPartPr/>
              <p14:nvPr/>
            </p14:nvContentPartPr>
            <p14:xfrm>
              <a:off x="6375066" y="4372710"/>
              <a:ext cx="892080" cy="435600"/>
            </p14:xfrm>
          </p:contentPart>
        </mc:Choice>
        <mc:Fallback xmlns="">
          <p:pic>
            <p:nvPicPr>
              <p:cNvPr id="12" name="Ink 11">
                <a:extLst>
                  <a:ext uri="{FF2B5EF4-FFF2-40B4-BE49-F238E27FC236}">
                    <a16:creationId xmlns:a16="http://schemas.microsoft.com/office/drawing/2014/main" id="{74B359B6-CB71-469D-97F9-65359C2AEAFB}"/>
                  </a:ext>
                </a:extLst>
              </p:cNvPr>
              <p:cNvPicPr/>
              <p:nvPr/>
            </p:nvPicPr>
            <p:blipFill>
              <a:blip r:embed="rId8"/>
              <a:stretch>
                <a:fillRect/>
              </a:stretch>
            </p:blipFill>
            <p:spPr>
              <a:xfrm>
                <a:off x="6321066" y="4265070"/>
                <a:ext cx="999720" cy="651240"/>
              </a:xfrm>
              <a:prstGeom prst="rect">
                <a:avLst/>
              </a:prstGeom>
            </p:spPr>
          </p:pic>
        </mc:Fallback>
      </mc:AlternateContent>
    </p:spTree>
    <p:extLst>
      <p:ext uri="{BB962C8B-B14F-4D97-AF65-F5344CB8AC3E}">
        <p14:creationId xmlns:p14="http://schemas.microsoft.com/office/powerpoint/2010/main" val="2467620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438295" y="467473"/>
            <a:ext cx="7519040" cy="3929865"/>
          </a:xfrm>
        </p:spPr>
        <p:txBody>
          <a:bodyPr/>
          <a:lstStyle/>
          <a:p>
            <a:pPr marL="0" indent="0">
              <a:buNone/>
            </a:pPr>
            <a:r>
              <a:rPr lang="en-GB" dirty="0"/>
              <a:t>Extracted folder should be opened (or exist) in somewhere like “C:\Users\</a:t>
            </a:r>
            <a:r>
              <a:rPr lang="en-GB" dirty="0" err="1"/>
              <a:t>phili</a:t>
            </a:r>
            <a:r>
              <a:rPr lang="en-GB" dirty="0"/>
              <a:t>\Downloads\Chess-AI-main” or “C:\Users\</a:t>
            </a:r>
            <a:r>
              <a:rPr lang="en-GB" dirty="0" err="1"/>
              <a:t>phili</a:t>
            </a:r>
            <a:r>
              <a:rPr lang="en-GB" dirty="0"/>
              <a:t>\Downloads\Chess-AI-main\Chess-AI-main”. Open this folder</a:t>
            </a:r>
          </a:p>
          <a:p>
            <a:pPr marL="0" indent="0">
              <a:buNone/>
            </a:pPr>
            <a:r>
              <a:rPr lang="en-GB" dirty="0"/>
              <a:t>There is a lot of code / resources in this folder. You can open this folder in NetBeans or IntelliJ to view the source code and also to run it.</a:t>
            </a:r>
          </a:p>
          <a:p>
            <a:pPr marL="0" indent="0">
              <a:buNone/>
            </a:pPr>
            <a:r>
              <a:rPr lang="en-GB" dirty="0"/>
              <a:t>You can also simply double click on “</a:t>
            </a:r>
            <a:r>
              <a:rPr lang="en-US" dirty="0"/>
              <a:t>PhilipM_CS5_Software_Development_User_System.jar” to run it.</a:t>
            </a:r>
          </a:p>
          <a:p>
            <a:pPr marL="0" indent="0">
              <a:buNone/>
            </a:pPr>
            <a:r>
              <a:rPr lang="en-US" dirty="0"/>
              <a:t>If you encounter issues with this, open the directory in the command line and type “java -jar .\PhilipM_CS5_Software_Development_User_System.jar”</a:t>
            </a:r>
          </a:p>
          <a:p>
            <a:pPr marL="0" indent="0">
              <a:buNone/>
            </a:pPr>
            <a:r>
              <a:rPr lang="en-US" dirty="0"/>
              <a:t>This should run the program</a:t>
            </a:r>
            <a:endParaRPr lang="en-GB" dirty="0"/>
          </a:p>
          <a:p>
            <a:pPr marL="0" indent="0">
              <a:buNone/>
            </a:pPr>
            <a:endParaRPr lang="en-GB" dirty="0"/>
          </a:p>
        </p:txBody>
      </p:sp>
      <p:pic>
        <p:nvPicPr>
          <p:cNvPr id="6" name="Picture 5">
            <a:extLst>
              <a:ext uri="{FF2B5EF4-FFF2-40B4-BE49-F238E27FC236}">
                <a16:creationId xmlns:a16="http://schemas.microsoft.com/office/drawing/2014/main" id="{38A75B97-2406-464F-827D-A9DC28C071B2}"/>
              </a:ext>
            </a:extLst>
          </p:cNvPr>
          <p:cNvPicPr>
            <a:picLocks noChangeAspect="1"/>
          </p:cNvPicPr>
          <p:nvPr/>
        </p:nvPicPr>
        <p:blipFill>
          <a:blip r:embed="rId2"/>
          <a:stretch>
            <a:fillRect/>
          </a:stretch>
        </p:blipFill>
        <p:spPr>
          <a:xfrm>
            <a:off x="7186773" y="3204033"/>
            <a:ext cx="4448711" cy="3125311"/>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5BC1EC3E-B73B-4FB9-8677-EE213B802988}"/>
                  </a:ext>
                </a:extLst>
              </p14:cNvPr>
              <p14:cNvContentPartPr/>
              <p14:nvPr/>
            </p14:nvContentPartPr>
            <p14:xfrm>
              <a:off x="11041386" y="4823430"/>
              <a:ext cx="183240" cy="566640"/>
            </p14:xfrm>
          </p:contentPart>
        </mc:Choice>
        <mc:Fallback xmlns="">
          <p:pic>
            <p:nvPicPr>
              <p:cNvPr id="8" name="Ink 7">
                <a:extLst>
                  <a:ext uri="{FF2B5EF4-FFF2-40B4-BE49-F238E27FC236}">
                    <a16:creationId xmlns:a16="http://schemas.microsoft.com/office/drawing/2014/main" id="{5BC1EC3E-B73B-4FB9-8677-EE213B802988}"/>
                  </a:ext>
                </a:extLst>
              </p:cNvPr>
              <p:cNvPicPr/>
              <p:nvPr/>
            </p:nvPicPr>
            <p:blipFill>
              <a:blip r:embed="rId4"/>
              <a:stretch>
                <a:fillRect/>
              </a:stretch>
            </p:blipFill>
            <p:spPr>
              <a:xfrm>
                <a:off x="10987386" y="4715790"/>
                <a:ext cx="29088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81040C1-E779-4613-A4A7-5CBB4BA54AC1}"/>
                  </a:ext>
                </a:extLst>
              </p14:cNvPr>
              <p14:cNvContentPartPr/>
              <p14:nvPr/>
            </p14:nvContentPartPr>
            <p14:xfrm>
              <a:off x="8843586" y="5378550"/>
              <a:ext cx="154080" cy="360"/>
            </p14:xfrm>
          </p:contentPart>
        </mc:Choice>
        <mc:Fallback xmlns="">
          <p:pic>
            <p:nvPicPr>
              <p:cNvPr id="9" name="Ink 8">
                <a:extLst>
                  <a:ext uri="{FF2B5EF4-FFF2-40B4-BE49-F238E27FC236}">
                    <a16:creationId xmlns:a16="http://schemas.microsoft.com/office/drawing/2014/main" id="{E81040C1-E779-4613-A4A7-5CBB4BA54AC1}"/>
                  </a:ext>
                </a:extLst>
              </p:cNvPr>
              <p:cNvPicPr/>
              <p:nvPr/>
            </p:nvPicPr>
            <p:blipFill>
              <a:blip r:embed="rId6"/>
              <a:stretch>
                <a:fillRect/>
              </a:stretch>
            </p:blipFill>
            <p:spPr>
              <a:xfrm>
                <a:off x="8789586" y="5270550"/>
                <a:ext cx="261720" cy="216000"/>
              </a:xfrm>
              <a:prstGeom prst="rect">
                <a:avLst/>
              </a:prstGeom>
            </p:spPr>
          </p:pic>
        </mc:Fallback>
      </mc:AlternateContent>
    </p:spTree>
    <p:extLst>
      <p:ext uri="{BB962C8B-B14F-4D97-AF65-F5344CB8AC3E}">
        <p14:creationId xmlns:p14="http://schemas.microsoft.com/office/powerpoint/2010/main" val="3911780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508537" y="1068511"/>
            <a:ext cx="7519040" cy="3929865"/>
          </a:xfrm>
        </p:spPr>
        <p:txBody>
          <a:bodyPr/>
          <a:lstStyle/>
          <a:p>
            <a:pPr marL="0" indent="0">
              <a:buNone/>
            </a:pPr>
            <a:r>
              <a:rPr lang="en-GB" dirty="0"/>
              <a:t>Select “Log In As Guest”</a:t>
            </a:r>
          </a:p>
        </p:txBody>
      </p:sp>
      <p:pic>
        <p:nvPicPr>
          <p:cNvPr id="5" name="Picture 4">
            <a:extLst>
              <a:ext uri="{FF2B5EF4-FFF2-40B4-BE49-F238E27FC236}">
                <a16:creationId xmlns:a16="http://schemas.microsoft.com/office/drawing/2014/main" id="{E20BDEC7-94AB-48ED-A3EE-7E99904B1BD5}"/>
              </a:ext>
            </a:extLst>
          </p:cNvPr>
          <p:cNvPicPr>
            <a:picLocks noChangeAspect="1"/>
          </p:cNvPicPr>
          <p:nvPr/>
        </p:nvPicPr>
        <p:blipFill>
          <a:blip r:embed="rId2"/>
          <a:stretch>
            <a:fillRect/>
          </a:stretch>
        </p:blipFill>
        <p:spPr>
          <a:xfrm>
            <a:off x="2508537" y="1607302"/>
            <a:ext cx="6753572" cy="3391074"/>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F8B5E47-E293-48A9-8EAC-E563C8696FBD}"/>
                  </a:ext>
                </a:extLst>
              </p14:cNvPr>
              <p14:cNvContentPartPr/>
              <p14:nvPr/>
            </p14:nvContentPartPr>
            <p14:xfrm>
              <a:off x="6728946" y="4391430"/>
              <a:ext cx="1389600" cy="561600"/>
            </p14:xfrm>
          </p:contentPart>
        </mc:Choice>
        <mc:Fallback xmlns="">
          <p:pic>
            <p:nvPicPr>
              <p:cNvPr id="7" name="Ink 6">
                <a:extLst>
                  <a:ext uri="{FF2B5EF4-FFF2-40B4-BE49-F238E27FC236}">
                    <a16:creationId xmlns:a16="http://schemas.microsoft.com/office/drawing/2014/main" id="{FF8B5E47-E293-48A9-8EAC-E563C8696FBD}"/>
                  </a:ext>
                </a:extLst>
              </p:cNvPr>
              <p:cNvPicPr/>
              <p:nvPr/>
            </p:nvPicPr>
            <p:blipFill>
              <a:blip r:embed="rId4"/>
              <a:stretch>
                <a:fillRect/>
              </a:stretch>
            </p:blipFill>
            <p:spPr>
              <a:xfrm>
                <a:off x="6675306" y="4283430"/>
                <a:ext cx="1497240" cy="777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D3FE4AB9-63E0-4C72-9E53-19871D48818C}"/>
                  </a:ext>
                </a:extLst>
              </p14:cNvPr>
              <p14:cNvContentPartPr/>
              <p14:nvPr/>
            </p14:nvContentPartPr>
            <p14:xfrm>
              <a:off x="7544706" y="3857550"/>
              <a:ext cx="335520" cy="295200"/>
            </p14:xfrm>
          </p:contentPart>
        </mc:Choice>
        <mc:Fallback xmlns="">
          <p:pic>
            <p:nvPicPr>
              <p:cNvPr id="10" name="Ink 9">
                <a:extLst>
                  <a:ext uri="{FF2B5EF4-FFF2-40B4-BE49-F238E27FC236}">
                    <a16:creationId xmlns:a16="http://schemas.microsoft.com/office/drawing/2014/main" id="{D3FE4AB9-63E0-4C72-9E53-19871D48818C}"/>
                  </a:ext>
                </a:extLst>
              </p:cNvPr>
              <p:cNvPicPr/>
              <p:nvPr/>
            </p:nvPicPr>
            <p:blipFill>
              <a:blip r:embed="rId6"/>
              <a:stretch>
                <a:fillRect/>
              </a:stretch>
            </p:blipFill>
            <p:spPr>
              <a:xfrm>
                <a:off x="7491066" y="3749910"/>
                <a:ext cx="44316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DFC5FD73-FD48-44D3-BAA9-99EF004E4102}"/>
                  </a:ext>
                </a:extLst>
              </p14:cNvPr>
              <p14:cNvContentPartPr/>
              <p14:nvPr/>
            </p14:nvContentPartPr>
            <p14:xfrm>
              <a:off x="7746666" y="4140150"/>
              <a:ext cx="380520" cy="360"/>
            </p14:xfrm>
          </p:contentPart>
        </mc:Choice>
        <mc:Fallback xmlns="">
          <p:pic>
            <p:nvPicPr>
              <p:cNvPr id="11" name="Ink 10">
                <a:extLst>
                  <a:ext uri="{FF2B5EF4-FFF2-40B4-BE49-F238E27FC236}">
                    <a16:creationId xmlns:a16="http://schemas.microsoft.com/office/drawing/2014/main" id="{DFC5FD73-FD48-44D3-BAA9-99EF004E4102}"/>
                  </a:ext>
                </a:extLst>
              </p:cNvPr>
              <p:cNvPicPr/>
              <p:nvPr/>
            </p:nvPicPr>
            <p:blipFill>
              <a:blip r:embed="rId8"/>
              <a:stretch>
                <a:fillRect/>
              </a:stretch>
            </p:blipFill>
            <p:spPr>
              <a:xfrm>
                <a:off x="7693026" y="4032510"/>
                <a:ext cx="488160" cy="216000"/>
              </a:xfrm>
              <a:prstGeom prst="rect">
                <a:avLst/>
              </a:prstGeom>
            </p:spPr>
          </p:pic>
        </mc:Fallback>
      </mc:AlternateContent>
    </p:spTree>
    <p:extLst>
      <p:ext uri="{BB962C8B-B14F-4D97-AF65-F5344CB8AC3E}">
        <p14:creationId xmlns:p14="http://schemas.microsoft.com/office/powerpoint/2010/main" val="3328641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508537" y="1068511"/>
            <a:ext cx="7519040" cy="3929865"/>
          </a:xfrm>
        </p:spPr>
        <p:txBody>
          <a:bodyPr/>
          <a:lstStyle/>
          <a:p>
            <a:pPr marL="0" indent="0">
              <a:buNone/>
            </a:pPr>
            <a:r>
              <a:rPr lang="en-GB" dirty="0"/>
              <a:t>Select “Offline”</a:t>
            </a:r>
          </a:p>
        </p:txBody>
      </p:sp>
      <p:pic>
        <p:nvPicPr>
          <p:cNvPr id="6" name="Picture 5">
            <a:extLst>
              <a:ext uri="{FF2B5EF4-FFF2-40B4-BE49-F238E27FC236}">
                <a16:creationId xmlns:a16="http://schemas.microsoft.com/office/drawing/2014/main" id="{637C987E-4AA2-4CEF-B04B-FA35FCE30F8F}"/>
              </a:ext>
            </a:extLst>
          </p:cNvPr>
          <p:cNvPicPr>
            <a:picLocks noChangeAspect="1"/>
          </p:cNvPicPr>
          <p:nvPr/>
        </p:nvPicPr>
        <p:blipFill>
          <a:blip r:embed="rId2"/>
          <a:stretch>
            <a:fillRect/>
          </a:stretch>
        </p:blipFill>
        <p:spPr>
          <a:xfrm>
            <a:off x="2819335" y="1379187"/>
            <a:ext cx="6686894" cy="4410302"/>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71EA502-A61A-4BCB-A8B0-2CCC85EE021D}"/>
                  </a:ext>
                </a:extLst>
              </p14:cNvPr>
              <p14:cNvContentPartPr/>
              <p14:nvPr/>
            </p14:nvContentPartPr>
            <p14:xfrm>
              <a:off x="4999146" y="3790590"/>
              <a:ext cx="2886480" cy="809640"/>
            </p14:xfrm>
          </p:contentPart>
        </mc:Choice>
        <mc:Fallback xmlns="">
          <p:pic>
            <p:nvPicPr>
              <p:cNvPr id="8" name="Ink 7">
                <a:extLst>
                  <a:ext uri="{FF2B5EF4-FFF2-40B4-BE49-F238E27FC236}">
                    <a16:creationId xmlns:a16="http://schemas.microsoft.com/office/drawing/2014/main" id="{D71EA502-A61A-4BCB-A8B0-2CCC85EE021D}"/>
                  </a:ext>
                </a:extLst>
              </p:cNvPr>
              <p:cNvPicPr/>
              <p:nvPr/>
            </p:nvPicPr>
            <p:blipFill>
              <a:blip r:embed="rId4"/>
              <a:stretch>
                <a:fillRect/>
              </a:stretch>
            </p:blipFill>
            <p:spPr>
              <a:xfrm>
                <a:off x="4945506" y="3682950"/>
                <a:ext cx="2994120" cy="1025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E4540934-C9D9-4AEE-B7E4-CC08EFE48C17}"/>
                  </a:ext>
                </a:extLst>
              </p14:cNvPr>
              <p14:cNvContentPartPr/>
              <p14:nvPr/>
            </p14:nvContentPartPr>
            <p14:xfrm>
              <a:off x="7315746" y="3486390"/>
              <a:ext cx="621360" cy="260280"/>
            </p14:xfrm>
          </p:contentPart>
        </mc:Choice>
        <mc:Fallback xmlns="">
          <p:pic>
            <p:nvPicPr>
              <p:cNvPr id="9" name="Ink 8">
                <a:extLst>
                  <a:ext uri="{FF2B5EF4-FFF2-40B4-BE49-F238E27FC236}">
                    <a16:creationId xmlns:a16="http://schemas.microsoft.com/office/drawing/2014/main" id="{E4540934-C9D9-4AEE-B7E4-CC08EFE48C17}"/>
                  </a:ext>
                </a:extLst>
              </p:cNvPr>
              <p:cNvPicPr/>
              <p:nvPr/>
            </p:nvPicPr>
            <p:blipFill>
              <a:blip r:embed="rId6"/>
              <a:stretch>
                <a:fillRect/>
              </a:stretch>
            </p:blipFill>
            <p:spPr>
              <a:xfrm>
                <a:off x="7261746" y="3378390"/>
                <a:ext cx="72900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03D297E6-05D9-4E10-B626-3DE8657B88E5}"/>
                  </a:ext>
                </a:extLst>
              </p14:cNvPr>
              <p14:cNvContentPartPr/>
              <p14:nvPr/>
            </p14:nvContentPartPr>
            <p14:xfrm>
              <a:off x="7525986" y="3698790"/>
              <a:ext cx="608400" cy="85320"/>
            </p14:xfrm>
          </p:contentPart>
        </mc:Choice>
        <mc:Fallback xmlns="">
          <p:pic>
            <p:nvPicPr>
              <p:cNvPr id="12" name="Ink 11">
                <a:extLst>
                  <a:ext uri="{FF2B5EF4-FFF2-40B4-BE49-F238E27FC236}">
                    <a16:creationId xmlns:a16="http://schemas.microsoft.com/office/drawing/2014/main" id="{03D297E6-05D9-4E10-B626-3DE8657B88E5}"/>
                  </a:ext>
                </a:extLst>
              </p:cNvPr>
              <p:cNvPicPr/>
              <p:nvPr/>
            </p:nvPicPr>
            <p:blipFill>
              <a:blip r:embed="rId8"/>
              <a:stretch>
                <a:fillRect/>
              </a:stretch>
            </p:blipFill>
            <p:spPr>
              <a:xfrm>
                <a:off x="7471986" y="3590790"/>
                <a:ext cx="716040" cy="300960"/>
              </a:xfrm>
              <a:prstGeom prst="rect">
                <a:avLst/>
              </a:prstGeom>
            </p:spPr>
          </p:pic>
        </mc:Fallback>
      </mc:AlternateContent>
    </p:spTree>
    <p:extLst>
      <p:ext uri="{BB962C8B-B14F-4D97-AF65-F5344CB8AC3E}">
        <p14:creationId xmlns:p14="http://schemas.microsoft.com/office/powerpoint/2010/main" val="3571489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5" name="Content Placeholder 4">
            <a:extLst>
              <a:ext uri="{FF2B5EF4-FFF2-40B4-BE49-F238E27FC236}">
                <a16:creationId xmlns:a16="http://schemas.microsoft.com/office/drawing/2014/main" id="{FF10CE9E-4B57-430D-9249-44F26906D9B0}"/>
              </a:ext>
            </a:extLst>
          </p:cNvPr>
          <p:cNvSpPr>
            <a:spLocks noGrp="1"/>
          </p:cNvSpPr>
          <p:nvPr>
            <p:ph idx="1"/>
          </p:nvPr>
        </p:nvSpPr>
        <p:spPr>
          <a:xfrm>
            <a:off x="2092435" y="1605491"/>
            <a:ext cx="7729728" cy="3101983"/>
          </a:xfrm>
        </p:spPr>
        <p:txBody>
          <a:bodyPr/>
          <a:lstStyle/>
          <a:p>
            <a:r>
              <a:rPr lang="en-GB" dirty="0"/>
              <a:t>From here, the menu is fairly self-explanatory. Select new game against computer to play against AI.</a:t>
            </a:r>
          </a:p>
        </p:txBody>
      </p:sp>
      <p:pic>
        <p:nvPicPr>
          <p:cNvPr id="10" name="Picture 9">
            <a:extLst>
              <a:ext uri="{FF2B5EF4-FFF2-40B4-BE49-F238E27FC236}">
                <a16:creationId xmlns:a16="http://schemas.microsoft.com/office/drawing/2014/main" id="{F0C7590F-F4F6-4DD6-971F-187291BCCE5F}"/>
              </a:ext>
            </a:extLst>
          </p:cNvPr>
          <p:cNvPicPr>
            <a:picLocks noChangeAspect="1"/>
          </p:cNvPicPr>
          <p:nvPr/>
        </p:nvPicPr>
        <p:blipFill>
          <a:blip r:embed="rId2"/>
          <a:stretch>
            <a:fillRect/>
          </a:stretch>
        </p:blipFill>
        <p:spPr>
          <a:xfrm>
            <a:off x="2092435" y="2677522"/>
            <a:ext cx="6515435" cy="2838596"/>
          </a:xfrm>
          <a:prstGeom prst="rect">
            <a:avLst/>
          </a:prstGeom>
        </p:spPr>
      </p:pic>
    </p:spTree>
    <p:extLst>
      <p:ext uri="{BB962C8B-B14F-4D97-AF65-F5344CB8AC3E}">
        <p14:creationId xmlns:p14="http://schemas.microsoft.com/office/powerpoint/2010/main" val="2712467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E3E4D-BC8D-4BE1-AB66-C467C02A0B18}"/>
              </a:ext>
            </a:extLst>
          </p:cNvPr>
          <p:cNvSpPr>
            <a:spLocks noGrp="1"/>
          </p:cNvSpPr>
          <p:nvPr>
            <p:ph type="title"/>
          </p:nvPr>
        </p:nvSpPr>
        <p:spPr>
          <a:xfrm>
            <a:off x="640079" y="640079"/>
            <a:ext cx="3402531" cy="5272242"/>
          </a:xfrm>
        </p:spPr>
        <p:txBody>
          <a:bodyPr>
            <a:normAutofit/>
          </a:bodyPr>
          <a:lstStyle/>
          <a:p>
            <a:r>
              <a:rPr lang="en-GB" dirty="0"/>
              <a:t>Approach #1 Random</a:t>
            </a:r>
          </a:p>
        </p:txBody>
      </p:sp>
      <p:sp>
        <p:nvSpPr>
          <p:cNvPr id="3" name="Content Placeholder 2">
            <a:extLst>
              <a:ext uri="{FF2B5EF4-FFF2-40B4-BE49-F238E27FC236}">
                <a16:creationId xmlns:a16="http://schemas.microsoft.com/office/drawing/2014/main" id="{C6A1AF50-5126-4C19-9587-84607F96018D}"/>
              </a:ext>
            </a:extLst>
          </p:cNvPr>
          <p:cNvSpPr>
            <a:spLocks noGrp="1"/>
          </p:cNvSpPr>
          <p:nvPr>
            <p:ph idx="1"/>
          </p:nvPr>
        </p:nvSpPr>
        <p:spPr>
          <a:xfrm>
            <a:off x="4672103" y="640079"/>
            <a:ext cx="6883072" cy="2959155"/>
          </a:xfrm>
        </p:spPr>
        <p:txBody>
          <a:bodyPr>
            <a:normAutofit/>
          </a:bodyPr>
          <a:lstStyle/>
          <a:p>
            <a:pPr>
              <a:lnSpc>
                <a:spcPct val="90000"/>
              </a:lnSpc>
            </a:pPr>
            <a:r>
              <a:rPr lang="en-GB" sz="1500" dirty="0"/>
              <a:t>The first approach, and by far the simplest, is to simply return a random move.</a:t>
            </a:r>
          </a:p>
          <a:p>
            <a:pPr>
              <a:lnSpc>
                <a:spcPct val="90000"/>
              </a:lnSpc>
            </a:pPr>
            <a:r>
              <a:rPr lang="en-GB" sz="1500" dirty="0"/>
              <a:t>This obviously plays very badly, but is sometimes our only option when we have little / no knowledge about our domain.</a:t>
            </a:r>
          </a:p>
          <a:p>
            <a:pPr>
              <a:lnSpc>
                <a:spcPct val="90000"/>
              </a:lnSpc>
            </a:pPr>
            <a:r>
              <a:rPr lang="en-GB" sz="1500" dirty="0"/>
              <a:t>Random moves can be combined with advanced techniques like Monte Carlo tree search, reinforcement learning, unsupervised learning and genetic algorithms.</a:t>
            </a:r>
          </a:p>
          <a:p>
            <a:pPr>
              <a:lnSpc>
                <a:spcPct val="90000"/>
              </a:lnSpc>
            </a:pPr>
            <a:r>
              <a:rPr lang="en-GB" sz="1500" dirty="0"/>
              <a:t>In fact, cutting edge AI is often applied to fields with little specific knowledge. Sometimes, blind AI that uses no pre-assumed knowledge actually performs far more effectively than domain specialised systems</a:t>
            </a:r>
          </a:p>
          <a:p>
            <a:pPr>
              <a:lnSpc>
                <a:spcPct val="90000"/>
              </a:lnSpc>
            </a:pPr>
            <a:r>
              <a:rPr lang="en-GB" sz="1500" dirty="0"/>
              <a:t>At any rate, picking </a:t>
            </a:r>
            <a:r>
              <a:rPr lang="en-GB" sz="1500" b="1" u="sng" dirty="0"/>
              <a:t>just</a:t>
            </a:r>
            <a:r>
              <a:rPr lang="en-GB" sz="1500" dirty="0"/>
              <a:t> random moves is about as poor as an AI will ever play. We can see this when we play it ourselves on the app (difficulty setting 1)</a:t>
            </a:r>
          </a:p>
          <a:p>
            <a:pPr>
              <a:lnSpc>
                <a:spcPct val="90000"/>
              </a:lnSpc>
            </a:pPr>
            <a:endParaRPr lang="en-GB" sz="1500" dirty="0"/>
          </a:p>
        </p:txBody>
      </p:sp>
      <p:sp>
        <p:nvSpPr>
          <p:cNvPr id="10" name="Rectangle 9">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36B04F20-09E2-4C93-814E-F338A6F927A4}"/>
              </a:ext>
            </a:extLst>
          </p:cNvPr>
          <p:cNvPicPr>
            <a:picLocks noChangeAspect="1"/>
          </p:cNvPicPr>
          <p:nvPr/>
        </p:nvPicPr>
        <p:blipFill>
          <a:blip r:embed="rId2"/>
          <a:stretch>
            <a:fillRect/>
          </a:stretch>
        </p:blipFill>
        <p:spPr>
          <a:xfrm>
            <a:off x="4849290" y="4309637"/>
            <a:ext cx="6528816" cy="1093577"/>
          </a:xfrm>
          <a:prstGeom prst="rect">
            <a:avLst/>
          </a:prstGeom>
        </p:spPr>
      </p:pic>
    </p:spTree>
    <p:extLst>
      <p:ext uri="{BB962C8B-B14F-4D97-AF65-F5344CB8AC3E}">
        <p14:creationId xmlns:p14="http://schemas.microsoft.com/office/powerpoint/2010/main" val="8339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756CD-BB30-42E0-8A64-E177B1D6EE8D}"/>
              </a:ext>
            </a:extLst>
          </p:cNvPr>
          <p:cNvSpPr>
            <a:spLocks noGrp="1"/>
          </p:cNvSpPr>
          <p:nvPr>
            <p:ph type="title"/>
          </p:nvPr>
        </p:nvSpPr>
        <p:spPr>
          <a:xfrm>
            <a:off x="804672" y="964692"/>
            <a:ext cx="3849624" cy="1188720"/>
          </a:xfrm>
        </p:spPr>
        <p:txBody>
          <a:bodyPr>
            <a:normAutofit/>
          </a:bodyPr>
          <a:lstStyle/>
          <a:p>
            <a:r>
              <a:rPr lang="en-GB" dirty="0"/>
              <a:t>Approach #1 Random</a:t>
            </a:r>
          </a:p>
        </p:txBody>
      </p:sp>
      <p:sp>
        <p:nvSpPr>
          <p:cNvPr id="3" name="Content Placeholder 2">
            <a:extLst>
              <a:ext uri="{FF2B5EF4-FFF2-40B4-BE49-F238E27FC236}">
                <a16:creationId xmlns:a16="http://schemas.microsoft.com/office/drawing/2014/main" id="{A0770BF3-0EC6-4481-AB2C-DA6C5827D519}"/>
              </a:ext>
            </a:extLst>
          </p:cNvPr>
          <p:cNvSpPr>
            <a:spLocks noGrp="1"/>
          </p:cNvSpPr>
          <p:nvPr>
            <p:ph idx="1"/>
          </p:nvPr>
        </p:nvSpPr>
        <p:spPr>
          <a:xfrm>
            <a:off x="804672" y="2638044"/>
            <a:ext cx="3849624" cy="3101983"/>
          </a:xfrm>
        </p:spPr>
        <p:txBody>
          <a:bodyPr>
            <a:normAutofit/>
          </a:bodyPr>
          <a:lstStyle/>
          <a:p>
            <a:r>
              <a:rPr lang="en-GB" dirty="0"/>
              <a:t>Even a novice like myself can checkmate the random AI very quickly!</a:t>
            </a:r>
          </a:p>
          <a:p>
            <a:r>
              <a:rPr lang="en-GB" dirty="0"/>
              <a:t>We obviously need a better approach</a:t>
            </a:r>
          </a:p>
          <a:p>
            <a:endParaRPr lang="en-GB" dirty="0"/>
          </a:p>
        </p:txBody>
      </p:sp>
      <p:pic>
        <p:nvPicPr>
          <p:cNvPr id="7" name="Picture 6" descr="Graphical user interface, application&#10;&#10;Description automatically generated">
            <a:extLst>
              <a:ext uri="{FF2B5EF4-FFF2-40B4-BE49-F238E27FC236}">
                <a16:creationId xmlns:a16="http://schemas.microsoft.com/office/drawing/2014/main" id="{158F87BD-C248-4F96-8BD5-456A5FE0612A}"/>
              </a:ext>
            </a:extLst>
          </p:cNvPr>
          <p:cNvPicPr>
            <a:picLocks noChangeAspect="1"/>
          </p:cNvPicPr>
          <p:nvPr/>
        </p:nvPicPr>
        <p:blipFill rotWithShape="1">
          <a:blip r:embed="rId2"/>
          <a:srcRect r="2" b="1249"/>
          <a:stretch/>
        </p:blipFill>
        <p:spPr>
          <a:xfrm>
            <a:off x="5452902" y="3246632"/>
            <a:ext cx="6739097" cy="3410712"/>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92CDD28E-FCC9-4DAC-B2E0-539B91228573}"/>
              </a:ext>
            </a:extLst>
          </p:cNvPr>
          <p:cNvPicPr>
            <a:picLocks noChangeAspect="1"/>
          </p:cNvPicPr>
          <p:nvPr/>
        </p:nvPicPr>
        <p:blipFill rotWithShape="1">
          <a:blip r:embed="rId3"/>
          <a:srcRect l="11485" r="94" b="-1"/>
          <a:stretch/>
        </p:blipFill>
        <p:spPr>
          <a:xfrm>
            <a:off x="5452903" y="18288"/>
            <a:ext cx="6739098" cy="3410712"/>
          </a:xfrm>
          <a:prstGeom prst="rect">
            <a:avLst/>
          </a:prstGeom>
        </p:spPr>
      </p:pic>
    </p:spTree>
    <p:extLst>
      <p:ext uri="{BB962C8B-B14F-4D97-AF65-F5344CB8AC3E}">
        <p14:creationId xmlns:p14="http://schemas.microsoft.com/office/powerpoint/2010/main" val="88699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ext&#10;&#10;Description automatically generated">
            <a:extLst>
              <a:ext uri="{FF2B5EF4-FFF2-40B4-BE49-F238E27FC236}">
                <a16:creationId xmlns:a16="http://schemas.microsoft.com/office/drawing/2014/main" id="{3B14C6FF-FFB3-454B-B65A-319E0A0063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878563" y="1288923"/>
            <a:ext cx="8434873" cy="413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60910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418F-0269-4E0A-9F6A-6F59870ADE7B}"/>
              </a:ext>
            </a:extLst>
          </p:cNvPr>
          <p:cNvSpPr>
            <a:spLocks noGrp="1"/>
          </p:cNvSpPr>
          <p:nvPr>
            <p:ph type="title"/>
          </p:nvPr>
        </p:nvSpPr>
        <p:spPr/>
        <p:txBody>
          <a:bodyPr/>
          <a:lstStyle/>
          <a:p>
            <a:r>
              <a:rPr lang="en-GB" dirty="0"/>
              <a:t>Approach #2 Depth-Limited Minimax</a:t>
            </a:r>
          </a:p>
        </p:txBody>
      </p:sp>
      <p:sp>
        <p:nvSpPr>
          <p:cNvPr id="3" name="Content Placeholder 2">
            <a:extLst>
              <a:ext uri="{FF2B5EF4-FFF2-40B4-BE49-F238E27FC236}">
                <a16:creationId xmlns:a16="http://schemas.microsoft.com/office/drawing/2014/main" id="{DCE83334-8401-4ECF-A627-8CCA565B4597}"/>
              </a:ext>
            </a:extLst>
          </p:cNvPr>
          <p:cNvSpPr>
            <a:spLocks noGrp="1"/>
          </p:cNvSpPr>
          <p:nvPr>
            <p:ph idx="1"/>
          </p:nvPr>
        </p:nvSpPr>
        <p:spPr/>
        <p:txBody>
          <a:bodyPr/>
          <a:lstStyle/>
          <a:p>
            <a:r>
              <a:rPr lang="en-GB" dirty="0"/>
              <a:t>Following on from last lesson, we saw how using the Minimax algorithm is an effective technique for solving turn based games like chess</a:t>
            </a:r>
          </a:p>
          <a:p>
            <a:r>
              <a:rPr lang="en-GB" dirty="0"/>
              <a:t>If we apply the same idea to chess, we would never compute an answer as the game space is too large.</a:t>
            </a:r>
          </a:p>
          <a:p>
            <a:r>
              <a:rPr lang="en-GB" dirty="0"/>
              <a:t>Hence, we would introduce a depth limit after which no position will be evaluated. This means that we will only ever search a maximum of </a:t>
            </a:r>
            <a:r>
              <a:rPr lang="en-GB" b="1" dirty="0"/>
              <a:t>X</a:t>
            </a:r>
            <a:r>
              <a:rPr lang="en-GB" dirty="0"/>
              <a:t> moves into the future.</a:t>
            </a:r>
          </a:p>
        </p:txBody>
      </p:sp>
    </p:spTree>
    <p:extLst>
      <p:ext uri="{BB962C8B-B14F-4D97-AF65-F5344CB8AC3E}">
        <p14:creationId xmlns:p14="http://schemas.microsoft.com/office/powerpoint/2010/main" val="181630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921D-8E7B-4B5A-A37A-D0A132E5AABD}"/>
              </a:ext>
            </a:extLst>
          </p:cNvPr>
          <p:cNvSpPr>
            <a:spLocks noGrp="1"/>
          </p:cNvSpPr>
          <p:nvPr>
            <p:ph type="title"/>
          </p:nvPr>
        </p:nvSpPr>
        <p:spPr/>
        <p:txBody>
          <a:bodyPr/>
          <a:lstStyle/>
          <a:p>
            <a:r>
              <a:rPr lang="en-GB" dirty="0"/>
              <a:t>Approach #2 Depth-Limited Minimax</a:t>
            </a:r>
          </a:p>
        </p:txBody>
      </p:sp>
      <p:sp>
        <p:nvSpPr>
          <p:cNvPr id="3" name="Content Placeholder 2">
            <a:extLst>
              <a:ext uri="{FF2B5EF4-FFF2-40B4-BE49-F238E27FC236}">
                <a16:creationId xmlns:a16="http://schemas.microsoft.com/office/drawing/2014/main" id="{A4D70E63-8183-426C-9A29-4CBCB0792A7E}"/>
              </a:ext>
            </a:extLst>
          </p:cNvPr>
          <p:cNvSpPr>
            <a:spLocks noGrp="1"/>
          </p:cNvSpPr>
          <p:nvPr>
            <p:ph idx="1"/>
          </p:nvPr>
        </p:nvSpPr>
        <p:spPr/>
        <p:txBody>
          <a:bodyPr/>
          <a:lstStyle/>
          <a:p>
            <a:r>
              <a:rPr lang="en-GB" dirty="0"/>
              <a:t>Like before, assign some values for a white win, draw and black win (say +∞, 0, -∞). These values will be assigned at terminal board states (i.e. checkmate and stalemate).</a:t>
            </a:r>
          </a:p>
          <a:p>
            <a:r>
              <a:rPr lang="en-GB" dirty="0"/>
              <a:t>If we reach the search depth but don’t reach a terminal state, we use some heuristic to estimate the board value at the current position.</a:t>
            </a:r>
          </a:p>
          <a:p>
            <a:r>
              <a:rPr lang="en-GB" dirty="0"/>
              <a:t>We then propagate these values through the minimax tree. We use alpha-beta pruning to speed up the search.</a:t>
            </a:r>
          </a:p>
        </p:txBody>
      </p:sp>
    </p:spTree>
    <p:extLst>
      <p:ext uri="{BB962C8B-B14F-4D97-AF65-F5344CB8AC3E}">
        <p14:creationId xmlns:p14="http://schemas.microsoft.com/office/powerpoint/2010/main" val="269357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921D-8E7B-4B5A-A37A-D0A132E5AABD}"/>
              </a:ext>
            </a:extLst>
          </p:cNvPr>
          <p:cNvSpPr>
            <a:spLocks noGrp="1"/>
          </p:cNvSpPr>
          <p:nvPr>
            <p:ph type="title"/>
          </p:nvPr>
        </p:nvSpPr>
        <p:spPr/>
        <p:txBody>
          <a:bodyPr/>
          <a:lstStyle/>
          <a:p>
            <a:r>
              <a:rPr lang="en-GB" dirty="0"/>
              <a:t>Approach #2 Depth-Limited Minimax</a:t>
            </a:r>
          </a:p>
        </p:txBody>
      </p:sp>
      <p:sp>
        <p:nvSpPr>
          <p:cNvPr id="5" name="Content Placeholder 4">
            <a:extLst>
              <a:ext uri="{FF2B5EF4-FFF2-40B4-BE49-F238E27FC236}">
                <a16:creationId xmlns:a16="http://schemas.microsoft.com/office/drawing/2014/main" id="{24D4A8D1-93BE-4F36-8457-B57C0109BC80}"/>
              </a:ext>
            </a:extLst>
          </p:cNvPr>
          <p:cNvSpPr>
            <a:spLocks noGrp="1"/>
          </p:cNvSpPr>
          <p:nvPr>
            <p:ph idx="1"/>
          </p:nvPr>
        </p:nvSpPr>
        <p:spPr>
          <a:xfrm>
            <a:off x="2231136" y="2638044"/>
            <a:ext cx="7729728" cy="3896320"/>
          </a:xfrm>
        </p:spPr>
        <p:txBody>
          <a:bodyPr/>
          <a:lstStyle/>
          <a:p>
            <a:r>
              <a:rPr lang="en-GB" dirty="0"/>
              <a:t>For our heuristic, we will take the weighted sum of the number of each piece a player has.</a:t>
            </a:r>
          </a:p>
          <a:p>
            <a:endParaRPr lang="en-GB" dirty="0"/>
          </a:p>
          <a:p>
            <a:endParaRPr lang="en-GB" dirty="0"/>
          </a:p>
          <a:p>
            <a:endParaRPr lang="en-GB" dirty="0"/>
          </a:p>
          <a:p>
            <a:r>
              <a:rPr lang="en-GB" dirty="0"/>
              <a:t>Note this essentially means we say that a bishop is worth roughly three pawns</a:t>
            </a:r>
          </a:p>
          <a:p>
            <a:r>
              <a:rPr lang="en-GB" dirty="0"/>
              <a:t>Our heuristic is expressed mathematically in the following way:</a:t>
            </a:r>
          </a:p>
          <a:p>
            <a:pPr marL="0" indent="0">
              <a:buNone/>
            </a:pPr>
            <a:r>
              <a:rPr lang="en-GB" dirty="0" err="1"/>
              <a:t>boardValue</a:t>
            </a:r>
            <a:r>
              <a:rPr lang="en-GB" dirty="0"/>
              <a:t> = (</a:t>
            </a:r>
            <a:r>
              <a:rPr lang="en-GB" dirty="0" err="1"/>
              <a:t>whitePawns</a:t>
            </a:r>
            <a:r>
              <a:rPr lang="en-GB" dirty="0"/>
              <a:t> +3whiteKnights + 3whiteBishops + 5whiteRooks + 9whiteQueens) – (</a:t>
            </a:r>
            <a:r>
              <a:rPr lang="en-GB" dirty="0" err="1"/>
              <a:t>blackPawns</a:t>
            </a:r>
            <a:r>
              <a:rPr lang="en-GB" dirty="0"/>
              <a:t> +3blackKnights + 3blackBishops + 5blackRooks + 9blackQueens)</a:t>
            </a:r>
          </a:p>
          <a:p>
            <a:endParaRPr lang="en-GB" dirty="0"/>
          </a:p>
        </p:txBody>
      </p:sp>
      <p:pic>
        <p:nvPicPr>
          <p:cNvPr id="7" name="Picture 6">
            <a:extLst>
              <a:ext uri="{FF2B5EF4-FFF2-40B4-BE49-F238E27FC236}">
                <a16:creationId xmlns:a16="http://schemas.microsoft.com/office/drawing/2014/main" id="{B25B4EE6-9486-4834-9898-C99A1C3BBAC6}"/>
              </a:ext>
            </a:extLst>
          </p:cNvPr>
          <p:cNvPicPr>
            <a:picLocks noChangeAspect="1"/>
          </p:cNvPicPr>
          <p:nvPr/>
        </p:nvPicPr>
        <p:blipFill>
          <a:blip r:embed="rId2"/>
          <a:stretch>
            <a:fillRect/>
          </a:stretch>
        </p:blipFill>
        <p:spPr>
          <a:xfrm>
            <a:off x="2300146" y="3318310"/>
            <a:ext cx="3410125" cy="1104957"/>
          </a:xfrm>
          <a:prstGeom prst="rect">
            <a:avLst/>
          </a:prstGeom>
        </p:spPr>
      </p:pic>
    </p:spTree>
    <p:extLst>
      <p:ext uri="{BB962C8B-B14F-4D97-AF65-F5344CB8AC3E}">
        <p14:creationId xmlns:p14="http://schemas.microsoft.com/office/powerpoint/2010/main" val="125046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6889-5262-4488-9DA4-E316C243A05E}"/>
              </a:ext>
            </a:extLst>
          </p:cNvPr>
          <p:cNvSpPr>
            <a:spLocks noGrp="1"/>
          </p:cNvSpPr>
          <p:nvPr>
            <p:ph type="title"/>
          </p:nvPr>
        </p:nvSpPr>
        <p:spPr>
          <a:xfrm>
            <a:off x="2282507" y="65704"/>
            <a:ext cx="7729728" cy="1188720"/>
          </a:xfrm>
        </p:spPr>
        <p:txBody>
          <a:bodyPr/>
          <a:lstStyle/>
          <a:p>
            <a:r>
              <a:rPr lang="en-GB" dirty="0"/>
              <a:t>Approach #2 Depth-Limited Minimax</a:t>
            </a:r>
          </a:p>
        </p:txBody>
      </p:sp>
      <p:sp>
        <p:nvSpPr>
          <p:cNvPr id="3" name="Content Placeholder 2">
            <a:extLst>
              <a:ext uri="{FF2B5EF4-FFF2-40B4-BE49-F238E27FC236}">
                <a16:creationId xmlns:a16="http://schemas.microsoft.com/office/drawing/2014/main" id="{A4011AB5-8609-4187-8355-C46FF8608096}"/>
              </a:ext>
            </a:extLst>
          </p:cNvPr>
          <p:cNvSpPr>
            <a:spLocks noGrp="1"/>
          </p:cNvSpPr>
          <p:nvPr>
            <p:ph idx="1"/>
          </p:nvPr>
        </p:nvSpPr>
        <p:spPr>
          <a:xfrm>
            <a:off x="2282507" y="1353775"/>
            <a:ext cx="7729728" cy="4517906"/>
          </a:xfrm>
        </p:spPr>
        <p:txBody>
          <a:bodyPr/>
          <a:lstStyle/>
          <a:p>
            <a:r>
              <a:rPr lang="en-GB" dirty="0"/>
              <a:t>This heuristic is what’s commonly taught to new chess players.</a:t>
            </a:r>
          </a:p>
          <a:p>
            <a:r>
              <a:rPr lang="en-GB" dirty="0"/>
              <a:t>And in combination with a computer that can search many moves, it actually performs pretty well – it beats me more often than not</a:t>
            </a:r>
          </a:p>
          <a:p>
            <a:r>
              <a:rPr lang="en-GB" dirty="0"/>
              <a:t>If you select difficulty level 3, you can see this implemented in the program.</a:t>
            </a:r>
          </a:p>
          <a:p>
            <a:r>
              <a:rPr lang="en-GB" dirty="0"/>
              <a:t>The AI does very well in complex middle and end game positions where both players can make many captures.</a:t>
            </a:r>
          </a:p>
          <a:p>
            <a:r>
              <a:rPr lang="en-GB" dirty="0"/>
              <a:t>However, it plays awfully at the beginning. Simply shuffling random pieces back and forward. Why is this?</a:t>
            </a:r>
          </a:p>
          <a:p>
            <a:r>
              <a:rPr lang="en-GB" dirty="0"/>
              <a:t>The system can’t search far enough forward to determine which initial moves lead to losing bad board states. In short, the AI has no sense of positional awareness – only materialistic equality.</a:t>
            </a:r>
          </a:p>
          <a:p>
            <a:endParaRPr lang="en-GB" dirty="0"/>
          </a:p>
        </p:txBody>
      </p:sp>
    </p:spTree>
    <p:extLst>
      <p:ext uri="{BB962C8B-B14F-4D97-AF65-F5344CB8AC3E}">
        <p14:creationId xmlns:p14="http://schemas.microsoft.com/office/powerpoint/2010/main" val="31331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2AA3F5E3-6105-43BF-90B2-FEFA724BB5A5}"/>
              </a:ext>
            </a:extLst>
          </p:cNvPr>
          <p:cNvPicPr>
            <a:picLocks noChangeAspect="1"/>
          </p:cNvPicPr>
          <p:nvPr/>
        </p:nvPicPr>
        <p:blipFill rotWithShape="1">
          <a:blip r:embed="rId2"/>
          <a:srcRect r="42545" b="-1"/>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C6889-5262-4488-9DA4-E316C243A05E}"/>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Approach #2 Depth-Limited Minimax</a:t>
            </a:r>
          </a:p>
        </p:txBody>
      </p:sp>
      <p:sp>
        <p:nvSpPr>
          <p:cNvPr id="3" name="Content Placeholder 2">
            <a:extLst>
              <a:ext uri="{FF2B5EF4-FFF2-40B4-BE49-F238E27FC236}">
                <a16:creationId xmlns:a16="http://schemas.microsoft.com/office/drawing/2014/main" id="{A4011AB5-8609-4187-8355-C46FF8608096}"/>
              </a:ext>
            </a:extLst>
          </p:cNvPr>
          <p:cNvSpPr>
            <a:spLocks noGrp="1"/>
          </p:cNvSpPr>
          <p:nvPr>
            <p:ph idx="1"/>
          </p:nvPr>
        </p:nvSpPr>
        <p:spPr>
          <a:xfrm>
            <a:off x="643468" y="2638044"/>
            <a:ext cx="3363974" cy="3415622"/>
          </a:xfrm>
        </p:spPr>
        <p:txBody>
          <a:bodyPr>
            <a:normAutofit/>
          </a:bodyPr>
          <a:lstStyle/>
          <a:p>
            <a:r>
              <a:rPr lang="en-GB" dirty="0">
                <a:solidFill>
                  <a:schemeClr val="bg1"/>
                </a:solidFill>
              </a:rPr>
              <a:t>Currently, our AI says that this board game is completely equal. This is because both players have the same number of pieces. Clearly however, white is massively better (and will win this game with perfect play)</a:t>
            </a:r>
          </a:p>
        </p:txBody>
      </p:sp>
    </p:spTree>
    <p:extLst>
      <p:ext uri="{BB962C8B-B14F-4D97-AF65-F5344CB8AC3E}">
        <p14:creationId xmlns:p14="http://schemas.microsoft.com/office/powerpoint/2010/main" val="413536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921D-8E7B-4B5A-A37A-D0A132E5AABD}"/>
              </a:ext>
            </a:extLst>
          </p:cNvPr>
          <p:cNvSpPr>
            <a:spLocks noGrp="1"/>
          </p:cNvSpPr>
          <p:nvPr>
            <p:ph type="title"/>
          </p:nvPr>
        </p:nvSpPr>
        <p:spPr>
          <a:xfrm>
            <a:off x="2231136" y="207196"/>
            <a:ext cx="7729728" cy="1188720"/>
          </a:xfrm>
        </p:spPr>
        <p:txBody>
          <a:bodyPr/>
          <a:lstStyle/>
          <a:p>
            <a:r>
              <a:rPr lang="en-GB" dirty="0"/>
              <a:t>Approach #3 Positional Depth-Limited Minimax</a:t>
            </a:r>
          </a:p>
        </p:txBody>
      </p:sp>
      <p:sp>
        <p:nvSpPr>
          <p:cNvPr id="5" name="Content Placeholder 4">
            <a:extLst>
              <a:ext uri="{FF2B5EF4-FFF2-40B4-BE49-F238E27FC236}">
                <a16:creationId xmlns:a16="http://schemas.microsoft.com/office/drawing/2014/main" id="{24D4A8D1-93BE-4F36-8457-B57C0109BC80}"/>
              </a:ext>
            </a:extLst>
          </p:cNvPr>
          <p:cNvSpPr>
            <a:spLocks noGrp="1"/>
          </p:cNvSpPr>
          <p:nvPr>
            <p:ph idx="1"/>
          </p:nvPr>
        </p:nvSpPr>
        <p:spPr>
          <a:xfrm>
            <a:off x="2231136" y="1480839"/>
            <a:ext cx="7729728" cy="5228185"/>
          </a:xfrm>
        </p:spPr>
        <p:txBody>
          <a:bodyPr/>
          <a:lstStyle/>
          <a:p>
            <a:r>
              <a:rPr lang="en-GB" dirty="0"/>
              <a:t>Let’s adopt the same framework but choose a more advanced heuristic that encourages positional play as well as material play</a:t>
            </a:r>
          </a:p>
          <a:p>
            <a:r>
              <a:rPr lang="en-GB" dirty="0"/>
              <a:t>Firstly, we will use very similar weights for each of the pieces</a:t>
            </a:r>
          </a:p>
          <a:p>
            <a:r>
              <a:rPr lang="en-GB" dirty="0"/>
              <a:t>For each piece, we will have a matrix which stores some value for roughly how good each square is for that piece.</a:t>
            </a:r>
          </a:p>
          <a:p>
            <a:r>
              <a:rPr lang="en-GB" dirty="0"/>
              <a:t>Here is the pawn table:</a:t>
            </a:r>
          </a:p>
          <a:p>
            <a:endParaRPr lang="en-GB" dirty="0"/>
          </a:p>
          <a:p>
            <a:endParaRPr lang="en-GB" dirty="0"/>
          </a:p>
          <a:p>
            <a:endParaRPr lang="en-GB" dirty="0"/>
          </a:p>
          <a:p>
            <a:endParaRPr lang="en-GB" dirty="0"/>
          </a:p>
          <a:p>
            <a:r>
              <a:rPr lang="en-GB" dirty="0"/>
              <a:t>Notice how the table encourages pawns to push forward so that they may be promoted to a queen. Pawns in the centre are encouraged to delve into enemy territory whilst pawns in the corners may wish to hold back to protect the king.</a:t>
            </a:r>
          </a:p>
        </p:txBody>
      </p:sp>
      <p:pic>
        <p:nvPicPr>
          <p:cNvPr id="4" name="Picture 3">
            <a:extLst>
              <a:ext uri="{FF2B5EF4-FFF2-40B4-BE49-F238E27FC236}">
                <a16:creationId xmlns:a16="http://schemas.microsoft.com/office/drawing/2014/main" id="{9D2DAE1B-0909-494E-A68C-86DD6130775E}"/>
              </a:ext>
            </a:extLst>
          </p:cNvPr>
          <p:cNvPicPr>
            <a:picLocks noChangeAspect="1"/>
          </p:cNvPicPr>
          <p:nvPr/>
        </p:nvPicPr>
        <p:blipFill>
          <a:blip r:embed="rId2"/>
          <a:stretch>
            <a:fillRect/>
          </a:stretch>
        </p:blipFill>
        <p:spPr>
          <a:xfrm>
            <a:off x="2401517" y="3662909"/>
            <a:ext cx="2590933" cy="1638384"/>
          </a:xfrm>
          <a:prstGeom prst="rect">
            <a:avLst/>
          </a:prstGeom>
        </p:spPr>
      </p:pic>
    </p:spTree>
    <p:extLst>
      <p:ext uri="{BB962C8B-B14F-4D97-AF65-F5344CB8AC3E}">
        <p14:creationId xmlns:p14="http://schemas.microsoft.com/office/powerpoint/2010/main" val="20929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03CA-B83F-4DF4-85A4-3308C5E7A27D}"/>
              </a:ext>
            </a:extLst>
          </p:cNvPr>
          <p:cNvSpPr>
            <a:spLocks noGrp="1"/>
          </p:cNvSpPr>
          <p:nvPr>
            <p:ph type="title"/>
          </p:nvPr>
        </p:nvSpPr>
        <p:spPr>
          <a:xfrm>
            <a:off x="2179765" y="137622"/>
            <a:ext cx="7729728" cy="1188720"/>
          </a:xfrm>
        </p:spPr>
        <p:txBody>
          <a:bodyPr/>
          <a:lstStyle/>
          <a:p>
            <a:r>
              <a:rPr lang="en-GB" dirty="0"/>
              <a:t>Approach #3 Positional Depth-Limited Minimax</a:t>
            </a:r>
          </a:p>
        </p:txBody>
      </p:sp>
      <p:sp>
        <p:nvSpPr>
          <p:cNvPr id="3" name="Content Placeholder 2">
            <a:extLst>
              <a:ext uri="{FF2B5EF4-FFF2-40B4-BE49-F238E27FC236}">
                <a16:creationId xmlns:a16="http://schemas.microsoft.com/office/drawing/2014/main" id="{06749F64-212D-4A60-ABC5-52CE8E9A02D9}"/>
              </a:ext>
            </a:extLst>
          </p:cNvPr>
          <p:cNvSpPr>
            <a:spLocks noGrp="1"/>
          </p:cNvSpPr>
          <p:nvPr>
            <p:ph idx="1"/>
          </p:nvPr>
        </p:nvSpPr>
        <p:spPr>
          <a:xfrm>
            <a:off x="2231136" y="1559258"/>
            <a:ext cx="7729728" cy="5201138"/>
          </a:xfrm>
        </p:spPr>
        <p:txBody>
          <a:bodyPr/>
          <a:lstStyle/>
          <a:p>
            <a:r>
              <a:rPr lang="en-GB" dirty="0"/>
              <a:t>Similar tables are available for all pieces (and for various phases of the game). Such an example may be found at: </a:t>
            </a:r>
            <a:r>
              <a:rPr lang="en-GB" dirty="0">
                <a:hlinkClick r:id="rId2"/>
              </a:rPr>
              <a:t>https://www.chessprogramming.org/Simplified_Evaluation_Function</a:t>
            </a:r>
            <a:r>
              <a:rPr lang="en-GB" dirty="0"/>
              <a:t> </a:t>
            </a:r>
          </a:p>
          <a:p>
            <a:r>
              <a:rPr lang="en-GB" dirty="0"/>
              <a:t>These tables lead to good positional awareness, but don’t do enough to ensure strong opening chess moves.</a:t>
            </a:r>
          </a:p>
          <a:p>
            <a:r>
              <a:rPr lang="en-GB" dirty="0"/>
              <a:t>This is because the opening is so far from the end of a chess game that we are unable to search deep enough down the game to really see the consequence of our moves.</a:t>
            </a:r>
          </a:p>
          <a:p>
            <a:r>
              <a:rPr lang="en-GB" dirty="0"/>
              <a:t>To remedy this, I downloaded a small database of ~12,000 chess grandmaster games. I extracted the opening five moves from this database. If our AI encounters a move from this database, it simply plays the next move in the database (i.e. a move played by a Grandmaster).</a:t>
            </a:r>
          </a:p>
          <a:p>
            <a:r>
              <a:rPr lang="en-GB" dirty="0"/>
              <a:t>This leads to much better opening play for database positions.</a:t>
            </a:r>
          </a:p>
          <a:p>
            <a:r>
              <a:rPr lang="en-GB" dirty="0"/>
              <a:t>Of course, advanced chess players could deliberately stray from chess theory in order to force the computer to play a poor move in the opening phase.</a:t>
            </a:r>
          </a:p>
        </p:txBody>
      </p:sp>
    </p:spTree>
    <p:extLst>
      <p:ext uri="{BB962C8B-B14F-4D97-AF65-F5344CB8AC3E}">
        <p14:creationId xmlns:p14="http://schemas.microsoft.com/office/powerpoint/2010/main" val="158397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7D30-1DB5-431E-B7D5-9423D806303E}"/>
              </a:ext>
            </a:extLst>
          </p:cNvPr>
          <p:cNvSpPr>
            <a:spLocks noGrp="1"/>
          </p:cNvSpPr>
          <p:nvPr>
            <p:ph type="title"/>
          </p:nvPr>
        </p:nvSpPr>
        <p:spPr/>
        <p:txBody>
          <a:bodyPr/>
          <a:lstStyle/>
          <a:p>
            <a:r>
              <a:rPr lang="en-GB" dirty="0"/>
              <a:t>Approach #3 Positional Depth-Limited Minimax</a:t>
            </a:r>
          </a:p>
        </p:txBody>
      </p:sp>
      <p:sp>
        <p:nvSpPr>
          <p:cNvPr id="3" name="Content Placeholder 2">
            <a:extLst>
              <a:ext uri="{FF2B5EF4-FFF2-40B4-BE49-F238E27FC236}">
                <a16:creationId xmlns:a16="http://schemas.microsoft.com/office/drawing/2014/main" id="{049B25BE-86A2-499C-838A-4C231E1E046C}"/>
              </a:ext>
            </a:extLst>
          </p:cNvPr>
          <p:cNvSpPr>
            <a:spLocks noGrp="1"/>
          </p:cNvSpPr>
          <p:nvPr>
            <p:ph idx="1"/>
          </p:nvPr>
        </p:nvSpPr>
        <p:spPr/>
        <p:txBody>
          <a:bodyPr/>
          <a:lstStyle/>
          <a:p>
            <a:r>
              <a:rPr lang="en-GB" dirty="0"/>
              <a:t>Let’s try this new approach and play against the computer at difficult setting level 4!</a:t>
            </a:r>
          </a:p>
          <a:p>
            <a:r>
              <a:rPr lang="en-GB" dirty="0"/>
              <a:t>This AI is actually pretty good and rather difficult to beat.</a:t>
            </a:r>
          </a:p>
          <a:p>
            <a:r>
              <a:rPr lang="en-GB" dirty="0"/>
              <a:t>For future enhancements, we could implement iterative deepening (which is especially effective given that chess uses time controls).</a:t>
            </a:r>
          </a:p>
          <a:p>
            <a:r>
              <a:rPr lang="en-GB" dirty="0"/>
              <a:t>We could store search results to a table and, use move ordering techniques. For example, any capture move made by a pawn is likely to be a good move.</a:t>
            </a:r>
          </a:p>
        </p:txBody>
      </p:sp>
    </p:spTree>
    <p:extLst>
      <p:ext uri="{BB962C8B-B14F-4D97-AF65-F5344CB8AC3E}">
        <p14:creationId xmlns:p14="http://schemas.microsoft.com/office/powerpoint/2010/main" val="142255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B7E42F7-A9F2-4B1F-A806-25789E152EAA}"/>
              </a:ext>
            </a:extLst>
          </p:cNvPr>
          <p:cNvPicPr>
            <a:picLocks noChangeAspect="1"/>
          </p:cNvPicPr>
          <p:nvPr/>
        </p:nvPicPr>
        <p:blipFill rotWithShape="1">
          <a:blip r:embed="rId2"/>
          <a:srcRect r="43921" b="1"/>
          <a:stretch/>
        </p:blipFill>
        <p:spPr>
          <a:xfrm>
            <a:off x="4650909" y="10"/>
            <a:ext cx="7541090" cy="6857989"/>
          </a:xfrm>
          <a:prstGeom prst="rect">
            <a:avLst/>
          </a:prstGeom>
        </p:spPr>
      </p:pic>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4E1C9A-D443-4613-8A1E-4FC4FEBD15AA}"/>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Flaws</a:t>
            </a:r>
          </a:p>
        </p:txBody>
      </p:sp>
      <p:sp>
        <p:nvSpPr>
          <p:cNvPr id="3" name="Content Placeholder 2">
            <a:extLst>
              <a:ext uri="{FF2B5EF4-FFF2-40B4-BE49-F238E27FC236}">
                <a16:creationId xmlns:a16="http://schemas.microsoft.com/office/drawing/2014/main" id="{31678AE0-0666-48CA-AE5E-6EDFC2591AD3}"/>
              </a:ext>
            </a:extLst>
          </p:cNvPr>
          <p:cNvSpPr>
            <a:spLocks noGrp="1"/>
          </p:cNvSpPr>
          <p:nvPr>
            <p:ph idx="1"/>
          </p:nvPr>
        </p:nvSpPr>
        <p:spPr>
          <a:xfrm>
            <a:off x="643468" y="2638044"/>
            <a:ext cx="3363974" cy="3415622"/>
          </a:xfrm>
        </p:spPr>
        <p:txBody>
          <a:bodyPr>
            <a:normAutofit/>
          </a:bodyPr>
          <a:lstStyle/>
          <a:p>
            <a:pPr>
              <a:lnSpc>
                <a:spcPct val="90000"/>
              </a:lnSpc>
            </a:pPr>
            <a:r>
              <a:rPr lang="en-GB" dirty="0">
                <a:solidFill>
                  <a:schemeClr val="bg1"/>
                </a:solidFill>
              </a:rPr>
              <a:t>There are many flaws – the AI is still fairly materialistic. It also can’t search deep enough into the future to see some things that are still obvious to humans.</a:t>
            </a:r>
          </a:p>
          <a:p>
            <a:pPr>
              <a:lnSpc>
                <a:spcPct val="90000"/>
              </a:lnSpc>
            </a:pPr>
            <a:r>
              <a:rPr lang="en-GB" dirty="0">
                <a:solidFill>
                  <a:schemeClr val="bg1"/>
                </a:solidFill>
              </a:rPr>
              <a:t>Perhaps the biggest problem is that it stops searching at a given depth.</a:t>
            </a:r>
          </a:p>
          <a:p>
            <a:pPr>
              <a:lnSpc>
                <a:spcPct val="90000"/>
              </a:lnSpc>
            </a:pPr>
            <a:r>
              <a:rPr lang="en-GB" dirty="0">
                <a:solidFill>
                  <a:schemeClr val="bg1"/>
                </a:solidFill>
              </a:rPr>
              <a:t>Assume this current position is at a depth one below the maximum depth.</a:t>
            </a:r>
          </a:p>
          <a:p>
            <a:pPr>
              <a:lnSpc>
                <a:spcPct val="90000"/>
              </a:lnSpc>
            </a:pPr>
            <a:endParaRPr lang="en-GB" dirty="0">
              <a:solidFill>
                <a:schemeClr val="bg1"/>
              </a:solidFill>
            </a:endParaRPr>
          </a:p>
        </p:txBody>
      </p:sp>
    </p:spTree>
    <p:extLst>
      <p:ext uri="{BB962C8B-B14F-4D97-AF65-F5344CB8AC3E}">
        <p14:creationId xmlns:p14="http://schemas.microsoft.com/office/powerpoint/2010/main" val="119696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481F-8D21-463E-A032-7CDC8733EF81}"/>
              </a:ext>
            </a:extLst>
          </p:cNvPr>
          <p:cNvSpPr>
            <a:spLocks noGrp="1"/>
          </p:cNvSpPr>
          <p:nvPr>
            <p:ph type="title"/>
          </p:nvPr>
        </p:nvSpPr>
        <p:spPr>
          <a:xfrm>
            <a:off x="2231136" y="117074"/>
            <a:ext cx="7729728" cy="740818"/>
          </a:xfrm>
        </p:spPr>
        <p:txBody>
          <a:bodyPr>
            <a:normAutofit fontScale="90000"/>
          </a:bodyPr>
          <a:lstStyle/>
          <a:p>
            <a:r>
              <a:rPr lang="en-GB" dirty="0"/>
              <a:t>Flaws</a:t>
            </a:r>
          </a:p>
        </p:txBody>
      </p:sp>
      <p:pic>
        <p:nvPicPr>
          <p:cNvPr id="5" name="Content Placeholder 4">
            <a:extLst>
              <a:ext uri="{FF2B5EF4-FFF2-40B4-BE49-F238E27FC236}">
                <a16:creationId xmlns:a16="http://schemas.microsoft.com/office/drawing/2014/main" id="{58CBD490-2E9F-4135-BDB4-500CF91323AE}"/>
              </a:ext>
            </a:extLst>
          </p:cNvPr>
          <p:cNvPicPr>
            <a:picLocks noGrp="1" noChangeAspect="1"/>
          </p:cNvPicPr>
          <p:nvPr>
            <p:ph idx="1"/>
          </p:nvPr>
        </p:nvPicPr>
        <p:blipFill rotWithShape="1">
          <a:blip r:embed="rId2"/>
          <a:srcRect r="47436"/>
          <a:stretch/>
        </p:blipFill>
        <p:spPr>
          <a:xfrm>
            <a:off x="421881" y="989423"/>
            <a:ext cx="3194623" cy="3101975"/>
          </a:xfrm>
        </p:spPr>
      </p:pic>
      <p:sp>
        <p:nvSpPr>
          <p:cNvPr id="6" name="TextBox 5">
            <a:extLst>
              <a:ext uri="{FF2B5EF4-FFF2-40B4-BE49-F238E27FC236}">
                <a16:creationId xmlns:a16="http://schemas.microsoft.com/office/drawing/2014/main" id="{1EEED2DF-258C-4FF1-8017-DD518A18AEEE}"/>
              </a:ext>
            </a:extLst>
          </p:cNvPr>
          <p:cNvSpPr txBox="1"/>
          <p:nvPr/>
        </p:nvSpPr>
        <p:spPr>
          <a:xfrm>
            <a:off x="4695290" y="1058238"/>
            <a:ext cx="7304926" cy="1469205"/>
          </a:xfrm>
          <a:prstGeom prst="rect">
            <a:avLst/>
          </a:prstGeom>
          <a:noFill/>
        </p:spPr>
        <p:txBody>
          <a:bodyPr wrap="square" rtlCol="0">
            <a:spAutoFit/>
          </a:bodyPr>
          <a:lstStyle/>
          <a:p>
            <a:pPr marL="285750" indent="-285750">
              <a:buFont typeface="Arial" panose="020B0604020202020204" pitchFamily="34" charset="0"/>
              <a:buChar char="•"/>
            </a:pPr>
            <a:r>
              <a:rPr lang="en-GB" dirty="0"/>
              <a:t>The AI would search the position where the Queen captures the knight, but it wouldn’t search any deeper than that.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According to our evaluation function, the position is +3 (we are a knight ahead of our opponent)</a:t>
            </a:r>
          </a:p>
        </p:txBody>
      </p:sp>
      <p:pic>
        <p:nvPicPr>
          <p:cNvPr id="8" name="Picture 7">
            <a:extLst>
              <a:ext uri="{FF2B5EF4-FFF2-40B4-BE49-F238E27FC236}">
                <a16:creationId xmlns:a16="http://schemas.microsoft.com/office/drawing/2014/main" id="{7E3A41E5-402B-4E87-B1F6-40463346EE78}"/>
              </a:ext>
            </a:extLst>
          </p:cNvPr>
          <p:cNvPicPr>
            <a:picLocks noChangeAspect="1"/>
          </p:cNvPicPr>
          <p:nvPr/>
        </p:nvPicPr>
        <p:blipFill>
          <a:blip r:embed="rId3"/>
          <a:stretch>
            <a:fillRect/>
          </a:stretch>
        </p:blipFill>
        <p:spPr>
          <a:xfrm>
            <a:off x="7519916" y="2456239"/>
            <a:ext cx="4250203" cy="4284687"/>
          </a:xfrm>
          <a:prstGeom prst="rect">
            <a:avLst/>
          </a:prstGeom>
        </p:spPr>
      </p:pic>
    </p:spTree>
    <p:extLst>
      <p:ext uri="{BB962C8B-B14F-4D97-AF65-F5344CB8AC3E}">
        <p14:creationId xmlns:p14="http://schemas.microsoft.com/office/powerpoint/2010/main" val="250997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683393F-0652-411B-85E9-7ECD8D1BB5E0}"/>
              </a:ext>
            </a:extLst>
          </p:cNvPr>
          <p:cNvPicPr>
            <a:picLocks noGrp="1" noChangeAspect="1"/>
          </p:cNvPicPr>
          <p:nvPr>
            <p:ph idx="1"/>
          </p:nvPr>
        </p:nvPicPr>
        <p:blipFill>
          <a:blip r:embed="rId2"/>
          <a:stretch>
            <a:fillRect/>
          </a:stretch>
        </p:blipFill>
        <p:spPr>
          <a:xfrm>
            <a:off x="1699098" y="1288923"/>
            <a:ext cx="8793804" cy="4133088"/>
          </a:xfrm>
          <a:prstGeom prst="rect">
            <a:avLst/>
          </a:prstGeom>
        </p:spPr>
      </p:pic>
    </p:spTree>
    <p:extLst>
      <p:ext uri="{BB962C8B-B14F-4D97-AF65-F5344CB8AC3E}">
        <p14:creationId xmlns:p14="http://schemas.microsoft.com/office/powerpoint/2010/main" val="287591667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481F-8D21-463E-A032-7CDC8733EF81}"/>
              </a:ext>
            </a:extLst>
          </p:cNvPr>
          <p:cNvSpPr>
            <a:spLocks noGrp="1"/>
          </p:cNvSpPr>
          <p:nvPr>
            <p:ph type="title"/>
          </p:nvPr>
        </p:nvSpPr>
        <p:spPr>
          <a:xfrm>
            <a:off x="2231136" y="117074"/>
            <a:ext cx="7729728" cy="740818"/>
          </a:xfrm>
        </p:spPr>
        <p:txBody>
          <a:bodyPr>
            <a:normAutofit fontScale="90000"/>
          </a:bodyPr>
          <a:lstStyle/>
          <a:p>
            <a:r>
              <a:rPr lang="en-GB" dirty="0"/>
              <a:t>Flaws</a:t>
            </a:r>
          </a:p>
        </p:txBody>
      </p:sp>
      <p:pic>
        <p:nvPicPr>
          <p:cNvPr id="5" name="Content Placeholder 4">
            <a:extLst>
              <a:ext uri="{FF2B5EF4-FFF2-40B4-BE49-F238E27FC236}">
                <a16:creationId xmlns:a16="http://schemas.microsoft.com/office/drawing/2014/main" id="{58CBD490-2E9F-4135-BDB4-500CF91323AE}"/>
              </a:ext>
            </a:extLst>
          </p:cNvPr>
          <p:cNvPicPr>
            <a:picLocks noGrp="1" noChangeAspect="1"/>
          </p:cNvPicPr>
          <p:nvPr>
            <p:ph idx="1"/>
          </p:nvPr>
        </p:nvPicPr>
        <p:blipFill rotWithShape="1">
          <a:blip r:embed="rId2"/>
          <a:srcRect r="47436"/>
          <a:stretch/>
        </p:blipFill>
        <p:spPr>
          <a:xfrm>
            <a:off x="421881" y="989423"/>
            <a:ext cx="3194623" cy="3101975"/>
          </a:xfrm>
        </p:spPr>
      </p:pic>
      <p:sp>
        <p:nvSpPr>
          <p:cNvPr id="6" name="TextBox 5">
            <a:extLst>
              <a:ext uri="{FF2B5EF4-FFF2-40B4-BE49-F238E27FC236}">
                <a16:creationId xmlns:a16="http://schemas.microsoft.com/office/drawing/2014/main" id="{1EEED2DF-258C-4FF1-8017-DD518A18AEEE}"/>
              </a:ext>
            </a:extLst>
          </p:cNvPr>
          <p:cNvSpPr txBox="1"/>
          <p:nvPr/>
        </p:nvSpPr>
        <p:spPr>
          <a:xfrm>
            <a:off x="3703834" y="1058238"/>
            <a:ext cx="8296382" cy="2031325"/>
          </a:xfrm>
          <a:prstGeom prst="rect">
            <a:avLst/>
          </a:prstGeom>
          <a:noFill/>
        </p:spPr>
        <p:txBody>
          <a:bodyPr wrap="square" rtlCol="0">
            <a:spAutoFit/>
          </a:bodyPr>
          <a:lstStyle/>
          <a:p>
            <a:pPr marL="285750" indent="-285750">
              <a:buFont typeface="Arial" panose="020B0604020202020204" pitchFamily="34" charset="0"/>
              <a:buChar char="•"/>
            </a:pPr>
            <a:r>
              <a:rPr lang="en-GB" dirty="0"/>
              <a:t>The AI would search the position where the Queen captures the knight, but it wouldn’t search any deeper than that.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According to our evaluation function, the position is +3 (we are a knight ahead of our opponent)</a:t>
            </a:r>
          </a:p>
          <a:p>
            <a:pPr marL="285750" indent="-285750">
              <a:buFont typeface="Arial" panose="020B0604020202020204" pitchFamily="34" charset="0"/>
              <a:buChar char="•"/>
            </a:pPr>
            <a:r>
              <a:rPr lang="en-GB" dirty="0"/>
              <a:t>However, on the very next turn, our opponent captures our Queen with no consequences. Thus the actual position is -6.</a:t>
            </a:r>
          </a:p>
        </p:txBody>
      </p:sp>
      <p:pic>
        <p:nvPicPr>
          <p:cNvPr id="8" name="Picture 7">
            <a:extLst>
              <a:ext uri="{FF2B5EF4-FFF2-40B4-BE49-F238E27FC236}">
                <a16:creationId xmlns:a16="http://schemas.microsoft.com/office/drawing/2014/main" id="{7E3A41E5-402B-4E87-B1F6-40463346EE78}"/>
              </a:ext>
            </a:extLst>
          </p:cNvPr>
          <p:cNvPicPr>
            <a:picLocks noChangeAspect="1"/>
          </p:cNvPicPr>
          <p:nvPr/>
        </p:nvPicPr>
        <p:blipFill>
          <a:blip r:embed="rId3"/>
          <a:stretch>
            <a:fillRect/>
          </a:stretch>
        </p:blipFill>
        <p:spPr>
          <a:xfrm>
            <a:off x="641369" y="4222929"/>
            <a:ext cx="2487112" cy="2507291"/>
          </a:xfrm>
          <a:prstGeom prst="rect">
            <a:avLst/>
          </a:prstGeom>
        </p:spPr>
      </p:pic>
      <p:pic>
        <p:nvPicPr>
          <p:cNvPr id="4" name="Picture 3">
            <a:extLst>
              <a:ext uri="{FF2B5EF4-FFF2-40B4-BE49-F238E27FC236}">
                <a16:creationId xmlns:a16="http://schemas.microsoft.com/office/drawing/2014/main" id="{1500320A-A768-4C49-817D-F3BE55FE8FC6}"/>
              </a:ext>
            </a:extLst>
          </p:cNvPr>
          <p:cNvPicPr>
            <a:picLocks noChangeAspect="1"/>
          </p:cNvPicPr>
          <p:nvPr/>
        </p:nvPicPr>
        <p:blipFill>
          <a:blip r:embed="rId4"/>
          <a:stretch>
            <a:fillRect/>
          </a:stretch>
        </p:blipFill>
        <p:spPr>
          <a:xfrm>
            <a:off x="5173877" y="3103779"/>
            <a:ext cx="3889644" cy="3754221"/>
          </a:xfrm>
          <a:prstGeom prst="rect">
            <a:avLst/>
          </a:prstGeom>
        </p:spPr>
      </p:pic>
    </p:spTree>
    <p:extLst>
      <p:ext uri="{BB962C8B-B14F-4D97-AF65-F5344CB8AC3E}">
        <p14:creationId xmlns:p14="http://schemas.microsoft.com/office/powerpoint/2010/main" val="95719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B554-4B42-401F-AF5D-8F22F56ED507}"/>
              </a:ext>
            </a:extLst>
          </p:cNvPr>
          <p:cNvSpPr>
            <a:spLocks noGrp="1"/>
          </p:cNvSpPr>
          <p:nvPr>
            <p:ph type="title"/>
          </p:nvPr>
        </p:nvSpPr>
        <p:spPr>
          <a:xfrm>
            <a:off x="2148943" y="188993"/>
            <a:ext cx="7729728" cy="1188720"/>
          </a:xfrm>
        </p:spPr>
        <p:txBody>
          <a:bodyPr/>
          <a:lstStyle/>
          <a:p>
            <a:r>
              <a:rPr lang="en-GB" dirty="0"/>
              <a:t>Flaws</a:t>
            </a:r>
          </a:p>
        </p:txBody>
      </p:sp>
      <p:sp>
        <p:nvSpPr>
          <p:cNvPr id="3" name="Content Placeholder 2">
            <a:extLst>
              <a:ext uri="{FF2B5EF4-FFF2-40B4-BE49-F238E27FC236}">
                <a16:creationId xmlns:a16="http://schemas.microsoft.com/office/drawing/2014/main" id="{A87EBA69-191E-4925-B1DA-9EFEFDD3E054}"/>
              </a:ext>
            </a:extLst>
          </p:cNvPr>
          <p:cNvSpPr>
            <a:spLocks noGrp="1"/>
          </p:cNvSpPr>
          <p:nvPr>
            <p:ph idx="1"/>
          </p:nvPr>
        </p:nvSpPr>
        <p:spPr/>
        <p:txBody>
          <a:bodyPr/>
          <a:lstStyle/>
          <a:p>
            <a:r>
              <a:rPr lang="en-GB" dirty="0"/>
              <a:t>In order to address this flaw of strict depth limited searches, we use a Quiescence Search at our search depth.</a:t>
            </a:r>
          </a:p>
          <a:p>
            <a:r>
              <a:rPr lang="en-GB" dirty="0"/>
              <a:t>This search performs a much smaller minimax style search, only searching capture moves. This forces our system to only apply our heuristic to stable states (states where no capture moves are possible on the very next turn).</a:t>
            </a:r>
          </a:p>
          <a:p>
            <a:r>
              <a:rPr lang="en-GB" dirty="0"/>
              <a:t>There are a whole range of advanced optimisations that can be made, but the truth is that an alpha-beta pruned system using a positional heuristic can achieve very high level play.</a:t>
            </a:r>
          </a:p>
        </p:txBody>
      </p:sp>
    </p:spTree>
    <p:extLst>
      <p:ext uri="{BB962C8B-B14F-4D97-AF65-F5344CB8AC3E}">
        <p14:creationId xmlns:p14="http://schemas.microsoft.com/office/powerpoint/2010/main" val="17384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6FCFD-4E52-4097-B35D-34300DE7E711}"/>
              </a:ext>
            </a:extLst>
          </p:cNvPr>
          <p:cNvSpPr>
            <a:spLocks noGrp="1"/>
          </p:cNvSpPr>
          <p:nvPr>
            <p:ph type="title"/>
          </p:nvPr>
        </p:nvSpPr>
        <p:spPr>
          <a:xfrm>
            <a:off x="2323603" y="55429"/>
            <a:ext cx="7729728" cy="971987"/>
          </a:xfrm>
        </p:spPr>
        <p:txBody>
          <a:bodyPr/>
          <a:lstStyle/>
          <a:p>
            <a:r>
              <a:rPr lang="en-GB" dirty="0"/>
              <a:t>Deep Blue</a:t>
            </a:r>
          </a:p>
        </p:txBody>
      </p:sp>
      <p:sp>
        <p:nvSpPr>
          <p:cNvPr id="3" name="Content Placeholder 2">
            <a:extLst>
              <a:ext uri="{FF2B5EF4-FFF2-40B4-BE49-F238E27FC236}">
                <a16:creationId xmlns:a16="http://schemas.microsoft.com/office/drawing/2014/main" id="{ABA5CF50-441D-4DEC-AC47-6BC5C2BBB8A7}"/>
              </a:ext>
            </a:extLst>
          </p:cNvPr>
          <p:cNvSpPr>
            <a:spLocks noGrp="1"/>
          </p:cNvSpPr>
          <p:nvPr>
            <p:ph idx="1"/>
          </p:nvPr>
        </p:nvSpPr>
        <p:spPr>
          <a:xfrm>
            <a:off x="2231136" y="1153429"/>
            <a:ext cx="7729728" cy="5704571"/>
          </a:xfrm>
        </p:spPr>
        <p:txBody>
          <a:bodyPr/>
          <a:lstStyle/>
          <a:p>
            <a:r>
              <a:rPr lang="en-GB" dirty="0"/>
              <a:t>Throughout the years, there have been many attempts to develop AI opponents capable of beating top chess players.</a:t>
            </a:r>
          </a:p>
          <a:p>
            <a:r>
              <a:rPr lang="en-GB" dirty="0"/>
              <a:t>Most famously, IBM’s deep blue computer beat reigning chess world champion Gary Kasparov 3.5 – 2.5 in 1997. This was the first time a computer had beaten a chess world champion.</a:t>
            </a:r>
          </a:p>
          <a:p>
            <a:r>
              <a:rPr lang="en-GB" dirty="0"/>
              <a:t>This famous win came after three previous losses against Kasparov. The system undeniably exhibited mastery of chess. There is a valid school of thought that argues that Kasparov was still a superior chess player on average.</a:t>
            </a:r>
          </a:p>
          <a:p>
            <a:r>
              <a:rPr lang="en-GB" dirty="0"/>
              <a:t>For example a glitch in the 44</a:t>
            </a:r>
            <a:r>
              <a:rPr lang="en-GB" baseline="30000" dirty="0"/>
              <a:t>th</a:t>
            </a:r>
            <a:r>
              <a:rPr lang="en-GB" dirty="0"/>
              <a:t> move of the second game led to the computer selecting a random move as a fail safe to exit an infinite loop. This move spooked Kasparov, who misattributed the pointless move to “superior intelligence”.</a:t>
            </a:r>
          </a:p>
          <a:p>
            <a:r>
              <a:rPr lang="en-GB" dirty="0"/>
              <a:t>However, it certainly did beat Kasparov fair and square. And deep blue was essentially just using a heuristic optimised by several grandmasters through repeated trial and error. It still used an alpha-beta pruned minimax search (albeit on a very powerful computer),</a:t>
            </a:r>
          </a:p>
          <a:p>
            <a:r>
              <a:rPr lang="en-GB" dirty="0"/>
              <a:t>Deep blue typically searched 6-8 moves ahead (although it searched up to 20 moves ahead in some positions).</a:t>
            </a:r>
          </a:p>
        </p:txBody>
      </p:sp>
    </p:spTree>
    <p:extLst>
      <p:ext uri="{BB962C8B-B14F-4D97-AF65-F5344CB8AC3E}">
        <p14:creationId xmlns:p14="http://schemas.microsoft.com/office/powerpoint/2010/main" val="418628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4FCD5C-7443-4EBD-B37B-EAB86BF09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920" y="804334"/>
            <a:ext cx="10550161" cy="5102266"/>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0E9B40-C467-4CDE-8CC1-38533731D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968883"/>
            <a:ext cx="10222992" cy="4773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person sitting at a desk with a computer and a chess board&#10;&#10;Description automatically generated with low confidence">
            <a:extLst>
              <a:ext uri="{FF2B5EF4-FFF2-40B4-BE49-F238E27FC236}">
                <a16:creationId xmlns:a16="http://schemas.microsoft.com/office/drawing/2014/main" id="{8C791F12-FC61-4712-898A-B396AA8192FE}"/>
              </a:ext>
            </a:extLst>
          </p:cNvPr>
          <p:cNvPicPr>
            <a:picLocks noGrp="1" noChangeAspect="1"/>
          </p:cNvPicPr>
          <p:nvPr>
            <p:ph idx="1"/>
          </p:nvPr>
        </p:nvPicPr>
        <p:blipFill>
          <a:blip r:embed="rId2"/>
          <a:stretch>
            <a:fillRect/>
          </a:stretch>
        </p:blipFill>
        <p:spPr>
          <a:xfrm>
            <a:off x="2879455" y="1288923"/>
            <a:ext cx="6433090" cy="4133088"/>
          </a:xfrm>
          <a:prstGeom prst="rect">
            <a:avLst/>
          </a:prstGeom>
        </p:spPr>
      </p:pic>
    </p:spTree>
    <p:extLst>
      <p:ext uri="{BB962C8B-B14F-4D97-AF65-F5344CB8AC3E}">
        <p14:creationId xmlns:p14="http://schemas.microsoft.com/office/powerpoint/2010/main" val="1788708727"/>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1E27D-2DF7-4B2E-81A0-426F2027BAD6}"/>
              </a:ext>
            </a:extLst>
          </p:cNvPr>
          <p:cNvSpPr>
            <a:spLocks noGrp="1"/>
          </p:cNvSpPr>
          <p:nvPr>
            <p:ph type="title"/>
          </p:nvPr>
        </p:nvSpPr>
        <p:spPr/>
        <p:txBody>
          <a:bodyPr/>
          <a:lstStyle/>
          <a:p>
            <a:r>
              <a:rPr lang="en-GB" dirty="0"/>
              <a:t>Limitations of Hard-Coded System</a:t>
            </a:r>
          </a:p>
        </p:txBody>
      </p:sp>
      <p:sp>
        <p:nvSpPr>
          <p:cNvPr id="3" name="Content Placeholder 2">
            <a:extLst>
              <a:ext uri="{FF2B5EF4-FFF2-40B4-BE49-F238E27FC236}">
                <a16:creationId xmlns:a16="http://schemas.microsoft.com/office/drawing/2014/main" id="{955D565C-78B9-4956-B134-36F704BD48B4}"/>
              </a:ext>
            </a:extLst>
          </p:cNvPr>
          <p:cNvSpPr>
            <a:spLocks noGrp="1"/>
          </p:cNvSpPr>
          <p:nvPr>
            <p:ph idx="1"/>
          </p:nvPr>
        </p:nvSpPr>
        <p:spPr>
          <a:xfrm>
            <a:off x="2231136" y="2260315"/>
            <a:ext cx="7729728" cy="4284323"/>
          </a:xfrm>
        </p:spPr>
        <p:txBody>
          <a:bodyPr/>
          <a:lstStyle/>
          <a:p>
            <a:r>
              <a:rPr lang="en-GB" dirty="0"/>
              <a:t>Deep blue and our style of deterministic programming have just about reached the peak that such hard-coded systems can reach</a:t>
            </a:r>
          </a:p>
          <a:p>
            <a:r>
              <a:rPr lang="en-GB" dirty="0"/>
              <a:t>A hard coded system is a system that relies on human knowledge that can be easily explained and programmatically expressed. We can express exactly how our heuristic function works (summing all the pieces). We can also express exactly how the minimax search works</a:t>
            </a:r>
          </a:p>
          <a:p>
            <a:r>
              <a:rPr lang="en-GB" dirty="0"/>
              <a:t>There are some systems where this just isn’t possible. For example, if chess had been invented yesterday, we would have no idea what constitutes a good heuristic and no easy way of measuring it.</a:t>
            </a:r>
          </a:p>
          <a:p>
            <a:r>
              <a:rPr lang="en-GB" dirty="0"/>
              <a:t>In short, the skill of our AI is highly dependent on programmers having specialist knowledge on a field. This is a problem for complex topics</a:t>
            </a:r>
          </a:p>
          <a:p>
            <a:r>
              <a:rPr lang="en-GB" dirty="0"/>
              <a:t>Additionally, there are some fields which are simply too complex for humans alone to develop effective heuristics.</a:t>
            </a:r>
          </a:p>
          <a:p>
            <a:endParaRPr lang="en-GB" dirty="0"/>
          </a:p>
        </p:txBody>
      </p:sp>
    </p:spTree>
    <p:extLst>
      <p:ext uri="{BB962C8B-B14F-4D97-AF65-F5344CB8AC3E}">
        <p14:creationId xmlns:p14="http://schemas.microsoft.com/office/powerpoint/2010/main" val="4057020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2FCD-A744-4A1C-8A76-56D23CAC6425}"/>
              </a:ext>
            </a:extLst>
          </p:cNvPr>
          <p:cNvSpPr>
            <a:spLocks noGrp="1"/>
          </p:cNvSpPr>
          <p:nvPr>
            <p:ph type="title"/>
          </p:nvPr>
        </p:nvSpPr>
        <p:spPr>
          <a:xfrm>
            <a:off x="2267096" y="302009"/>
            <a:ext cx="7729728" cy="1188720"/>
          </a:xfrm>
        </p:spPr>
        <p:txBody>
          <a:bodyPr/>
          <a:lstStyle/>
          <a:p>
            <a:r>
              <a:rPr lang="en-GB" dirty="0"/>
              <a:t>Machine Learning</a:t>
            </a:r>
          </a:p>
        </p:txBody>
      </p:sp>
      <p:sp>
        <p:nvSpPr>
          <p:cNvPr id="3" name="Content Placeholder 2">
            <a:extLst>
              <a:ext uri="{FF2B5EF4-FFF2-40B4-BE49-F238E27FC236}">
                <a16:creationId xmlns:a16="http://schemas.microsoft.com/office/drawing/2014/main" id="{7EF313D5-776F-48C2-9623-3FF46CF0BBA8}"/>
              </a:ext>
            </a:extLst>
          </p:cNvPr>
          <p:cNvSpPr>
            <a:spLocks noGrp="1"/>
          </p:cNvSpPr>
          <p:nvPr>
            <p:ph idx="1"/>
          </p:nvPr>
        </p:nvSpPr>
        <p:spPr>
          <a:xfrm>
            <a:off x="2231136" y="1792840"/>
            <a:ext cx="7729728" cy="4207268"/>
          </a:xfrm>
        </p:spPr>
        <p:txBody>
          <a:bodyPr/>
          <a:lstStyle/>
          <a:p>
            <a:r>
              <a:rPr lang="en-GB" dirty="0"/>
              <a:t>Machine learning is the solution to these systems</a:t>
            </a:r>
          </a:p>
          <a:p>
            <a:r>
              <a:rPr lang="en-GB" dirty="0"/>
              <a:t>Machine learning is a </a:t>
            </a:r>
            <a:r>
              <a:rPr lang="en-GB" b="1" dirty="0"/>
              <a:t>subset</a:t>
            </a:r>
            <a:r>
              <a:rPr lang="en-GB" dirty="0"/>
              <a:t> of AI</a:t>
            </a:r>
          </a:p>
          <a:p>
            <a:r>
              <a:rPr lang="en-GB" dirty="0"/>
              <a:t>Machine learning (often abbreviated as ML)</a:t>
            </a:r>
          </a:p>
          <a:p>
            <a:r>
              <a:rPr lang="en-GB" dirty="0"/>
              <a:t>ML covers a series of techniques used to allow machines to learn from data intelligently</a:t>
            </a:r>
          </a:p>
          <a:p>
            <a:r>
              <a:rPr lang="en-US" b="1" dirty="0"/>
              <a:t>Machine Learning</a:t>
            </a:r>
            <a:r>
              <a:rPr lang="en-US" dirty="0"/>
              <a:t> - the use and development of computer systems that are able to learn and adapt without following explicit instructions, by using algorithms and statistical models to analyse and draw inferences from patterns in data</a:t>
            </a:r>
          </a:p>
          <a:p>
            <a:r>
              <a:rPr lang="en-US" dirty="0"/>
              <a:t>This allows us to apply data to a problem without explicitly understanding the nature of the solution</a:t>
            </a:r>
            <a:endParaRPr lang="en-GB" dirty="0"/>
          </a:p>
        </p:txBody>
      </p:sp>
    </p:spTree>
    <p:extLst>
      <p:ext uri="{BB962C8B-B14F-4D97-AF65-F5344CB8AC3E}">
        <p14:creationId xmlns:p14="http://schemas.microsoft.com/office/powerpoint/2010/main" val="22549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61CA-557E-47D8-A9E6-3A0AA0868C6D}"/>
              </a:ext>
            </a:extLst>
          </p:cNvPr>
          <p:cNvSpPr>
            <a:spLocks noGrp="1"/>
          </p:cNvSpPr>
          <p:nvPr>
            <p:ph type="title"/>
          </p:nvPr>
        </p:nvSpPr>
        <p:spPr>
          <a:xfrm>
            <a:off x="2292780" y="0"/>
            <a:ext cx="7729728" cy="1188720"/>
          </a:xfrm>
        </p:spPr>
        <p:txBody>
          <a:bodyPr/>
          <a:lstStyle/>
          <a:p>
            <a:r>
              <a:rPr lang="en-GB" dirty="0"/>
              <a:t>Types of Learning</a:t>
            </a:r>
          </a:p>
        </p:txBody>
      </p:sp>
      <p:sp>
        <p:nvSpPr>
          <p:cNvPr id="3" name="Content Placeholder 2">
            <a:extLst>
              <a:ext uri="{FF2B5EF4-FFF2-40B4-BE49-F238E27FC236}">
                <a16:creationId xmlns:a16="http://schemas.microsoft.com/office/drawing/2014/main" id="{029A983E-C932-4A68-BA26-E32F550FE246}"/>
              </a:ext>
            </a:extLst>
          </p:cNvPr>
          <p:cNvSpPr>
            <a:spLocks noGrp="1"/>
          </p:cNvSpPr>
          <p:nvPr>
            <p:ph idx="1"/>
          </p:nvPr>
        </p:nvSpPr>
        <p:spPr>
          <a:xfrm>
            <a:off x="2292780" y="1297267"/>
            <a:ext cx="7729728" cy="5108670"/>
          </a:xfrm>
        </p:spPr>
        <p:txBody>
          <a:bodyPr/>
          <a:lstStyle/>
          <a:p>
            <a:r>
              <a:rPr lang="en-GB" dirty="0"/>
              <a:t>ML can broadly be broken down into three categories: Supervised learning, unsupervised learning and reinforcement learning.</a:t>
            </a:r>
          </a:p>
          <a:p>
            <a:r>
              <a:rPr lang="en-GB" dirty="0"/>
              <a:t>Supervised learning is the most common application of ML and extremely powerful. Supervised learning uses a large dataset of </a:t>
            </a:r>
            <a:r>
              <a:rPr lang="en-GB" b="1" dirty="0"/>
              <a:t>labelled</a:t>
            </a:r>
            <a:r>
              <a:rPr lang="en-GB" dirty="0"/>
              <a:t> data.</a:t>
            </a:r>
          </a:p>
          <a:p>
            <a:r>
              <a:rPr lang="en-GB" dirty="0"/>
              <a:t>Labelled data is a set of data that is human annotated. E.g. we may have 10,000 images with each image labelled as either “cat” or “dog”.</a:t>
            </a:r>
          </a:p>
          <a:p>
            <a:r>
              <a:rPr lang="en-GB" dirty="0"/>
              <a:t>Unsupervised learning also uses sets of data, however the data is not labelled. E.g. we may have 100,000 images but we have no idea whether they are “cat” or “dog”</a:t>
            </a:r>
          </a:p>
          <a:p>
            <a:r>
              <a:rPr lang="en-GB" dirty="0"/>
              <a:t>Reinforcement learning involves some form of model and program defined actions that are either good or bad. The model learns which actions to perform to maximise their score through trial and error. E.g., in a game of Mario, killing an enemy may lead to a reward of 10 points and reaching the end of a level may lead to 100 points. Dying may lead to -20 points. Through repeatedly playing the game, the AI will figure out how to beat a level.</a:t>
            </a:r>
          </a:p>
        </p:txBody>
      </p:sp>
    </p:spTree>
    <p:extLst>
      <p:ext uri="{BB962C8B-B14F-4D97-AF65-F5344CB8AC3E}">
        <p14:creationId xmlns:p14="http://schemas.microsoft.com/office/powerpoint/2010/main" val="120172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F61CA-557E-47D8-A9E6-3A0AA0868C6D}"/>
              </a:ext>
            </a:extLst>
          </p:cNvPr>
          <p:cNvSpPr>
            <a:spLocks noGrp="1"/>
          </p:cNvSpPr>
          <p:nvPr>
            <p:ph type="title"/>
          </p:nvPr>
        </p:nvSpPr>
        <p:spPr>
          <a:xfrm>
            <a:off x="2292780" y="0"/>
            <a:ext cx="7729728" cy="1188720"/>
          </a:xfrm>
        </p:spPr>
        <p:txBody>
          <a:bodyPr/>
          <a:lstStyle/>
          <a:p>
            <a:r>
              <a:rPr lang="en-GB" dirty="0"/>
              <a:t>Types of Learning</a:t>
            </a:r>
          </a:p>
        </p:txBody>
      </p:sp>
      <p:sp>
        <p:nvSpPr>
          <p:cNvPr id="3" name="Content Placeholder 2">
            <a:extLst>
              <a:ext uri="{FF2B5EF4-FFF2-40B4-BE49-F238E27FC236}">
                <a16:creationId xmlns:a16="http://schemas.microsoft.com/office/drawing/2014/main" id="{029A983E-C932-4A68-BA26-E32F550FE246}"/>
              </a:ext>
            </a:extLst>
          </p:cNvPr>
          <p:cNvSpPr>
            <a:spLocks noGrp="1"/>
          </p:cNvSpPr>
          <p:nvPr>
            <p:ph idx="1"/>
          </p:nvPr>
        </p:nvSpPr>
        <p:spPr>
          <a:xfrm>
            <a:off x="2292780" y="1297266"/>
            <a:ext cx="7729728" cy="5483677"/>
          </a:xfrm>
        </p:spPr>
        <p:txBody>
          <a:bodyPr/>
          <a:lstStyle/>
          <a:p>
            <a:r>
              <a:rPr lang="en-GB" dirty="0"/>
              <a:t>Genetic algorithms are also a form of machine learning. They imitate biological process, like gene pool slicing, genetic mutation, natural selection and evolution in order to produce agents that can perform tasks.</a:t>
            </a:r>
          </a:p>
          <a:p>
            <a:r>
              <a:rPr lang="en-GB" dirty="0"/>
              <a:t>Genetic algorithms have also been applied to Mario. We may have 100 “Mario's” with certain “genes”. The 10 Mario's who make it furthest into the level will have their genetic pool spliced together to produce 100 new “Mario’s”.</a:t>
            </a:r>
          </a:p>
          <a:p>
            <a:r>
              <a:rPr lang="en-GB" dirty="0"/>
              <a:t>Typically, supervised learning leads to the best results most quickly. However, gathering labelled data can be extremely expensive. AI systems are also limited by the quality of data labelling (and thus often, human intelligence).</a:t>
            </a:r>
          </a:p>
          <a:p>
            <a:r>
              <a:rPr lang="en-GB" dirty="0"/>
              <a:t>Unsupervised learning is slower but is not reliant on human annotation, sometimes leading to systems far superior to people. Also often more cost-effective.</a:t>
            </a:r>
          </a:p>
          <a:p>
            <a:r>
              <a:rPr lang="en-GB" dirty="0"/>
              <a:t>Genetic algorithms and reinforcement learning require no pre acquired data, only some valid model implementation. Many systems will simply not have data available to be gathered and hence these often represent great choices.</a:t>
            </a:r>
          </a:p>
        </p:txBody>
      </p:sp>
    </p:spTree>
    <p:extLst>
      <p:ext uri="{BB962C8B-B14F-4D97-AF65-F5344CB8AC3E}">
        <p14:creationId xmlns:p14="http://schemas.microsoft.com/office/powerpoint/2010/main" val="223645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EF6A-D949-490A-9383-9D84D3D13F2C}"/>
              </a:ext>
            </a:extLst>
          </p:cNvPr>
          <p:cNvSpPr>
            <a:spLocks noGrp="1"/>
          </p:cNvSpPr>
          <p:nvPr>
            <p:ph type="title"/>
          </p:nvPr>
        </p:nvSpPr>
        <p:spPr>
          <a:xfrm>
            <a:off x="2184902" y="404751"/>
            <a:ext cx="7729728" cy="1188720"/>
          </a:xfrm>
        </p:spPr>
        <p:txBody>
          <a:bodyPr/>
          <a:lstStyle/>
          <a:p>
            <a:r>
              <a:rPr lang="en-GB" dirty="0"/>
              <a:t>Supervised Learning</a:t>
            </a:r>
          </a:p>
        </p:txBody>
      </p:sp>
      <p:sp>
        <p:nvSpPr>
          <p:cNvPr id="3" name="Content Placeholder 2">
            <a:extLst>
              <a:ext uri="{FF2B5EF4-FFF2-40B4-BE49-F238E27FC236}">
                <a16:creationId xmlns:a16="http://schemas.microsoft.com/office/drawing/2014/main" id="{8AC83951-C6DA-42CC-BEC8-6E24A55A8498}"/>
              </a:ext>
            </a:extLst>
          </p:cNvPr>
          <p:cNvSpPr>
            <a:spLocks noGrp="1"/>
          </p:cNvSpPr>
          <p:nvPr>
            <p:ph idx="1"/>
          </p:nvPr>
        </p:nvSpPr>
        <p:spPr>
          <a:xfrm>
            <a:off x="2231136" y="1593471"/>
            <a:ext cx="7729728" cy="4699450"/>
          </a:xfrm>
        </p:spPr>
        <p:txBody>
          <a:bodyPr/>
          <a:lstStyle/>
          <a:p>
            <a:r>
              <a:rPr lang="en-GB" dirty="0"/>
              <a:t>The most common (and currently the most important technique) in AI is surely supervised learning.</a:t>
            </a:r>
          </a:p>
          <a:p>
            <a:r>
              <a:rPr lang="en-GB" dirty="0"/>
              <a:t>Supervised involves a model repeating looking at a large amount of labelled data in order to better model a given problem space</a:t>
            </a:r>
          </a:p>
          <a:p>
            <a:r>
              <a:rPr lang="en-GB" dirty="0"/>
              <a:t>This process is iterative and can be performed for any number of iterations. The more time is given to training, the better the model will typically be.</a:t>
            </a:r>
          </a:p>
          <a:p>
            <a:r>
              <a:rPr lang="en-GB" dirty="0"/>
              <a:t>Supervised learning is often considered a black box process. We have access to the inputs and outputs of the AI but we don’t really understand how it achieves what it does.</a:t>
            </a:r>
          </a:p>
          <a:p>
            <a:r>
              <a:rPr lang="en-GB" dirty="0"/>
              <a:t>We can empirically verify that it performs its task effectively. We know exactly how the model is trained.</a:t>
            </a:r>
          </a:p>
          <a:p>
            <a:r>
              <a:rPr lang="en-GB" dirty="0"/>
              <a:t>However, despite knowing the precise mathematical formula that converts our model input into an output, we often simply have no way of expressing what the model is doing in human terms.</a:t>
            </a:r>
          </a:p>
        </p:txBody>
      </p:sp>
    </p:spTree>
    <p:extLst>
      <p:ext uri="{BB962C8B-B14F-4D97-AF65-F5344CB8AC3E}">
        <p14:creationId xmlns:p14="http://schemas.microsoft.com/office/powerpoint/2010/main" val="142550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D29BF-769A-4ABC-AF49-80B0438CD8C4}"/>
              </a:ext>
            </a:extLst>
          </p:cNvPr>
          <p:cNvSpPr>
            <a:spLocks noGrp="1"/>
          </p:cNvSpPr>
          <p:nvPr>
            <p:ph type="title"/>
          </p:nvPr>
        </p:nvSpPr>
        <p:spPr>
          <a:xfrm>
            <a:off x="2231136" y="348243"/>
            <a:ext cx="7729728" cy="1188720"/>
          </a:xfrm>
        </p:spPr>
        <p:txBody>
          <a:bodyPr/>
          <a:lstStyle/>
          <a:p>
            <a:r>
              <a:rPr lang="en-GB" dirty="0"/>
              <a:t>Supervised Learning</a:t>
            </a:r>
          </a:p>
        </p:txBody>
      </p:sp>
      <p:sp>
        <p:nvSpPr>
          <p:cNvPr id="3" name="Content Placeholder 2">
            <a:extLst>
              <a:ext uri="{FF2B5EF4-FFF2-40B4-BE49-F238E27FC236}">
                <a16:creationId xmlns:a16="http://schemas.microsoft.com/office/drawing/2014/main" id="{B7B8A1DD-9BEB-498C-89F7-804FA2377189}"/>
              </a:ext>
            </a:extLst>
          </p:cNvPr>
          <p:cNvSpPr>
            <a:spLocks noGrp="1"/>
          </p:cNvSpPr>
          <p:nvPr>
            <p:ph idx="1"/>
          </p:nvPr>
        </p:nvSpPr>
        <p:spPr>
          <a:xfrm>
            <a:off x="2190039" y="1878008"/>
            <a:ext cx="7729728" cy="3101983"/>
          </a:xfrm>
        </p:spPr>
        <p:txBody>
          <a:bodyPr/>
          <a:lstStyle/>
          <a:p>
            <a:r>
              <a:rPr lang="en-GB" dirty="0"/>
              <a:t>Remembering our black box design approach from the Tic Tac Toe AI, we can actually use something rather similar for ML models:</a:t>
            </a:r>
          </a:p>
          <a:p>
            <a:r>
              <a:rPr lang="en-GB" dirty="0"/>
              <a:t>Unlike the Tic Tac Toe AI however, this time we let the machine decide how to implement the black box.</a:t>
            </a:r>
          </a:p>
          <a:p>
            <a:endParaRPr lang="en-GB" dirty="0"/>
          </a:p>
        </p:txBody>
      </p:sp>
      <p:sp>
        <p:nvSpPr>
          <p:cNvPr id="4" name="Rectangle 3">
            <a:extLst>
              <a:ext uri="{FF2B5EF4-FFF2-40B4-BE49-F238E27FC236}">
                <a16:creationId xmlns:a16="http://schemas.microsoft.com/office/drawing/2014/main" id="{DC43A14B-7F2D-450D-9EED-4D0D80BAE91C}"/>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magic. Repeated inference on a large dataset</a:t>
            </a:r>
          </a:p>
        </p:txBody>
      </p:sp>
      <p:sp>
        <p:nvSpPr>
          <p:cNvPr id="5" name="Oval 4">
            <a:extLst>
              <a:ext uri="{FF2B5EF4-FFF2-40B4-BE49-F238E27FC236}">
                <a16:creationId xmlns:a16="http://schemas.microsoft.com/office/drawing/2014/main" id="{B3DAC445-D3D2-47CD-B63F-65D1EF67A2CB}"/>
              </a:ext>
            </a:extLst>
          </p:cNvPr>
          <p:cNvSpPr/>
          <p:nvPr/>
        </p:nvSpPr>
        <p:spPr>
          <a:xfrm>
            <a:off x="776440" y="4417635"/>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Current Board</a:t>
            </a:r>
          </a:p>
        </p:txBody>
      </p:sp>
      <p:cxnSp>
        <p:nvCxnSpPr>
          <p:cNvPr id="6" name="Straight Arrow Connector 5">
            <a:extLst>
              <a:ext uri="{FF2B5EF4-FFF2-40B4-BE49-F238E27FC236}">
                <a16:creationId xmlns:a16="http://schemas.microsoft.com/office/drawing/2014/main" id="{74554A9F-9378-447B-81CA-F66E84DE2E4D}"/>
              </a:ext>
            </a:extLst>
          </p:cNvPr>
          <p:cNvCxnSpPr>
            <a:cxnSpLocks/>
            <a:stCxn id="5" idx="6"/>
          </p:cNvCxnSpPr>
          <p:nvPr/>
        </p:nvCxnSpPr>
        <p:spPr>
          <a:xfrm flipV="1">
            <a:off x="2512196" y="4873594"/>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4C6BE232-8A64-4E59-B5D8-27F3C6423FD9}"/>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BE12F910-A8B9-432C-BF4C-DC5C3DA1836C}"/>
              </a:ext>
            </a:extLst>
          </p:cNvPr>
          <p:cNvSpPr/>
          <p:nvPr/>
        </p:nvSpPr>
        <p:spPr>
          <a:xfrm>
            <a:off x="9702264" y="4201426"/>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best move</a:t>
            </a:r>
          </a:p>
        </p:txBody>
      </p:sp>
    </p:spTree>
    <p:extLst>
      <p:ext uri="{BB962C8B-B14F-4D97-AF65-F5344CB8AC3E}">
        <p14:creationId xmlns:p14="http://schemas.microsoft.com/office/powerpoint/2010/main" val="276127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3738-7A5C-473E-BA89-65378A90B8D4}"/>
              </a:ext>
            </a:extLst>
          </p:cNvPr>
          <p:cNvSpPr>
            <a:spLocks noGrp="1"/>
          </p:cNvSpPr>
          <p:nvPr>
            <p:ph type="title"/>
          </p:nvPr>
        </p:nvSpPr>
        <p:spPr>
          <a:xfrm>
            <a:off x="2231136" y="322558"/>
            <a:ext cx="7729728" cy="1188720"/>
          </a:xfrm>
        </p:spPr>
        <p:txBody>
          <a:bodyPr/>
          <a:lstStyle/>
          <a:p>
            <a:r>
              <a:rPr lang="en-GB" dirty="0"/>
              <a:t>Recap</a:t>
            </a:r>
          </a:p>
        </p:txBody>
      </p:sp>
      <p:sp>
        <p:nvSpPr>
          <p:cNvPr id="3" name="Content Placeholder 2">
            <a:extLst>
              <a:ext uri="{FF2B5EF4-FFF2-40B4-BE49-F238E27FC236}">
                <a16:creationId xmlns:a16="http://schemas.microsoft.com/office/drawing/2014/main" id="{7B593A26-A668-47A0-A6BE-A61280C1322E}"/>
              </a:ext>
            </a:extLst>
          </p:cNvPr>
          <p:cNvSpPr>
            <a:spLocks noGrp="1"/>
          </p:cNvSpPr>
          <p:nvPr>
            <p:ph idx="1"/>
          </p:nvPr>
        </p:nvSpPr>
        <p:spPr>
          <a:xfrm>
            <a:off x="2231136" y="1841796"/>
            <a:ext cx="7729728" cy="4738802"/>
          </a:xfrm>
        </p:spPr>
        <p:txBody>
          <a:bodyPr/>
          <a:lstStyle/>
          <a:p>
            <a:r>
              <a:rPr lang="en-GB" dirty="0"/>
              <a:t>The minimax algorithm – an optimal adversarial search</a:t>
            </a:r>
          </a:p>
          <a:p>
            <a:r>
              <a:rPr lang="en-GB" dirty="0"/>
              <a:t>Alpha-beta pruning applied to minimax</a:t>
            </a:r>
          </a:p>
          <a:p>
            <a:r>
              <a:rPr lang="en-GB" dirty="0"/>
              <a:t>Design strategies to make effective AI</a:t>
            </a:r>
          </a:p>
          <a:p>
            <a:r>
              <a:rPr lang="en-GB" dirty="0"/>
              <a:t>Start by formulating problem in terms of input(s) some black box programmatic procedure and output(s)</a:t>
            </a:r>
          </a:p>
          <a:p>
            <a:r>
              <a:rPr lang="en-GB" dirty="0"/>
              <a:t>Break large problem down into solvable sub problems – known as decomposition</a:t>
            </a:r>
          </a:p>
          <a:p>
            <a:r>
              <a:rPr lang="en-GB" dirty="0"/>
              <a:t>We applied this to Tic Tac Toe to create AI that plays game perfectly</a:t>
            </a:r>
          </a:p>
          <a:p>
            <a:r>
              <a:rPr lang="en-GB" dirty="0"/>
              <a:t>Alpha-beta pruning drastically reduces search space – but even so, search space is exponentially large</a:t>
            </a:r>
          </a:p>
          <a:p>
            <a:r>
              <a:rPr lang="en-GB" dirty="0"/>
              <a:t>Depth limited minimax and why it’s needed in most real world problems</a:t>
            </a:r>
          </a:p>
          <a:p>
            <a:r>
              <a:rPr lang="en-GB" dirty="0"/>
              <a:t>Iterative Deepening and why it’s surprisingly more efficient than just depth limited search</a:t>
            </a:r>
          </a:p>
          <a:p>
            <a:pPr marL="0" indent="0">
              <a:buNone/>
            </a:pPr>
            <a:endParaRPr lang="en-GB" dirty="0"/>
          </a:p>
        </p:txBody>
      </p:sp>
    </p:spTree>
    <p:extLst>
      <p:ext uri="{BB962C8B-B14F-4D97-AF65-F5344CB8AC3E}">
        <p14:creationId xmlns:p14="http://schemas.microsoft.com/office/powerpoint/2010/main" val="186716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8680-162A-4DFB-84B1-727267458A5D}"/>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0BBA8E63-7F7F-4933-804A-482CF48A5ECA}"/>
              </a:ext>
            </a:extLst>
          </p:cNvPr>
          <p:cNvSpPr>
            <a:spLocks noGrp="1"/>
          </p:cNvSpPr>
          <p:nvPr>
            <p:ph idx="1"/>
          </p:nvPr>
        </p:nvSpPr>
        <p:spPr/>
        <p:txBody>
          <a:bodyPr/>
          <a:lstStyle/>
          <a:p>
            <a:r>
              <a:rPr lang="en-GB" dirty="0"/>
              <a:t>Supervised learning has been applied to chess for decades with mixed results. Up until the last ~10 years, supervised systems typically failed to beat advanced human players</a:t>
            </a:r>
          </a:p>
          <a:p>
            <a:r>
              <a:rPr lang="en-GB" dirty="0"/>
              <a:t>Current state of the art supervised systems however, can play better than any human player</a:t>
            </a:r>
          </a:p>
          <a:p>
            <a:r>
              <a:rPr lang="en-GB" dirty="0"/>
              <a:t>Let’s attempt to design our own chess machine learning model using basic supervised learning</a:t>
            </a:r>
          </a:p>
          <a:p>
            <a:endParaRPr lang="en-GB" dirty="0"/>
          </a:p>
        </p:txBody>
      </p:sp>
    </p:spTree>
    <p:extLst>
      <p:ext uri="{BB962C8B-B14F-4D97-AF65-F5344CB8AC3E}">
        <p14:creationId xmlns:p14="http://schemas.microsoft.com/office/powerpoint/2010/main" val="53920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73AA4-C7F1-440C-BD30-C1BDA57C2F1B}"/>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2C518361-173C-4201-A7D2-ABAD554391E7}"/>
              </a:ext>
            </a:extLst>
          </p:cNvPr>
          <p:cNvSpPr>
            <a:spLocks noGrp="1"/>
          </p:cNvSpPr>
          <p:nvPr>
            <p:ph idx="1"/>
          </p:nvPr>
        </p:nvSpPr>
        <p:spPr>
          <a:xfrm>
            <a:off x="2231136" y="2638044"/>
            <a:ext cx="7729728" cy="3901457"/>
          </a:xfrm>
        </p:spPr>
        <p:txBody>
          <a:bodyPr/>
          <a:lstStyle/>
          <a:p>
            <a:r>
              <a:rPr lang="en-GB" dirty="0"/>
              <a:t>Lets define a model that takes in a chess board as input and returns the score of the board for the current game state.</a:t>
            </a:r>
          </a:p>
          <a:p>
            <a:r>
              <a:rPr lang="en-GB" dirty="0"/>
              <a:t>Some papers suggest that use of bitboards make an effective representation of a game of chess for ML systems.</a:t>
            </a:r>
          </a:p>
          <a:p>
            <a:r>
              <a:rPr lang="en-GB" dirty="0"/>
              <a:t>A bitboard is an 8 * 8 grid of 0 and 1 ‘s representing whether a piece is either there or not. So for white pawns we will have a bitboard to represent all of their locations. We will have an 8 * 8 bitboard for each type of piece (e.g. white rook, black bishop etc.). We will have four number to store castling rights and one number for potential en passant rights.</a:t>
            </a:r>
          </a:p>
          <a:p>
            <a:r>
              <a:rPr lang="en-GB" dirty="0"/>
              <a:t>This gives us 773 input numbers.</a:t>
            </a:r>
          </a:p>
        </p:txBody>
      </p:sp>
    </p:spTree>
    <p:extLst>
      <p:ext uri="{BB962C8B-B14F-4D97-AF65-F5344CB8AC3E}">
        <p14:creationId xmlns:p14="http://schemas.microsoft.com/office/powerpoint/2010/main" val="386692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C30-F954-4661-B16C-6A4FB106991F}"/>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4FBD9A5F-A565-49E9-AF49-01E616D0F81F}"/>
              </a:ext>
            </a:extLst>
          </p:cNvPr>
          <p:cNvSpPr>
            <a:spLocks noGrp="1"/>
          </p:cNvSpPr>
          <p:nvPr>
            <p:ph idx="1"/>
          </p:nvPr>
        </p:nvSpPr>
        <p:spPr/>
        <p:txBody>
          <a:bodyPr/>
          <a:lstStyle/>
          <a:p>
            <a:r>
              <a:rPr lang="en-GB" dirty="0"/>
              <a:t>We will use a neural network as our model (the thing that converts an input board to a game score).</a:t>
            </a:r>
          </a:p>
          <a:p>
            <a:r>
              <a:rPr lang="en-GB" dirty="0"/>
              <a:t>We will discuss neural networks in detail in a future lesson, but for know we can simply think of them as a magic black box. A neural network consists of a bunch of levers and dials that can be moved in the machine learning process to produce different values.</a:t>
            </a:r>
          </a:p>
          <a:p>
            <a:r>
              <a:rPr lang="en-GB" dirty="0"/>
              <a:t>The training process involved changing these dials in a mathematical way so that the system produces accurate predictions.</a:t>
            </a:r>
          </a:p>
        </p:txBody>
      </p:sp>
    </p:spTree>
    <p:extLst>
      <p:ext uri="{BB962C8B-B14F-4D97-AF65-F5344CB8AC3E}">
        <p14:creationId xmlns:p14="http://schemas.microsoft.com/office/powerpoint/2010/main" val="34635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C30-F954-4661-B16C-6A4FB106991F}"/>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4FBD9A5F-A565-49E9-AF49-01E616D0F81F}"/>
              </a:ext>
            </a:extLst>
          </p:cNvPr>
          <p:cNvSpPr>
            <a:spLocks noGrp="1"/>
          </p:cNvSpPr>
          <p:nvPr>
            <p:ph idx="1"/>
          </p:nvPr>
        </p:nvSpPr>
        <p:spPr/>
        <p:txBody>
          <a:bodyPr/>
          <a:lstStyle/>
          <a:p>
            <a:r>
              <a:rPr lang="en-GB" dirty="0"/>
              <a:t>For our output we want to produce some score for the game state.</a:t>
            </a:r>
          </a:p>
          <a:p>
            <a:r>
              <a:rPr lang="en-GB" dirty="0"/>
              <a:t>Thus we will have two output nodes: the probability that the game will end in a white win or draw and the probability that the game ends in a black win or draw. Thus our score is simply p(</a:t>
            </a:r>
            <a:r>
              <a:rPr lang="en-GB" dirty="0" err="1"/>
              <a:t>whiteWin</a:t>
            </a:r>
            <a:r>
              <a:rPr lang="en-GB" dirty="0"/>
              <a:t>) – p(</a:t>
            </a:r>
            <a:r>
              <a:rPr lang="en-GB" dirty="0" err="1"/>
              <a:t>blackWin</a:t>
            </a:r>
            <a:r>
              <a:rPr lang="en-GB" dirty="0"/>
              <a:t>).</a:t>
            </a:r>
          </a:p>
          <a:p>
            <a:r>
              <a:rPr lang="en-GB" dirty="0"/>
              <a:t>We use two nodes instead of one, as this separation of output classes has been shown to often achieve strong results.</a:t>
            </a:r>
          </a:p>
          <a:p>
            <a:r>
              <a:rPr lang="en-GB" dirty="0"/>
              <a:t>We will experiment with different neural network hyperparameters and architectures (which will be discussed more in subsequent lessons).</a:t>
            </a:r>
          </a:p>
        </p:txBody>
      </p:sp>
    </p:spTree>
    <p:extLst>
      <p:ext uri="{BB962C8B-B14F-4D97-AF65-F5344CB8AC3E}">
        <p14:creationId xmlns:p14="http://schemas.microsoft.com/office/powerpoint/2010/main" val="175139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3C30-F954-4661-B16C-6A4FB106991F}"/>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4FBD9A5F-A565-49E9-AF49-01E616D0F81F}"/>
              </a:ext>
            </a:extLst>
          </p:cNvPr>
          <p:cNvSpPr>
            <a:spLocks noGrp="1"/>
          </p:cNvSpPr>
          <p:nvPr>
            <p:ph idx="1"/>
          </p:nvPr>
        </p:nvSpPr>
        <p:spPr/>
        <p:txBody>
          <a:bodyPr/>
          <a:lstStyle/>
          <a:p>
            <a:r>
              <a:rPr lang="en-GB" dirty="0"/>
              <a:t>To train our AI, I have downloaded a database of roughly 1.1 million games high level chess. This consists of both chess grandmaster games and other AI games</a:t>
            </a:r>
          </a:p>
          <a:p>
            <a:r>
              <a:rPr lang="en-GB" dirty="0"/>
              <a:t>From each game, I have extracted 10 random positions</a:t>
            </a:r>
          </a:p>
          <a:p>
            <a:r>
              <a:rPr lang="en-GB" dirty="0"/>
              <a:t>The goal of our model is simple: given a random position from a random position, predict the probability that the game will end in a win for white or a win for black.</a:t>
            </a:r>
          </a:p>
          <a:p>
            <a:r>
              <a:rPr lang="en-GB" dirty="0"/>
              <a:t>Games that end in a draw have been excluded as some papers advocate for this approach.</a:t>
            </a:r>
          </a:p>
        </p:txBody>
      </p:sp>
    </p:spTree>
    <p:extLst>
      <p:ext uri="{BB962C8B-B14F-4D97-AF65-F5344CB8AC3E}">
        <p14:creationId xmlns:p14="http://schemas.microsoft.com/office/powerpoint/2010/main" val="346806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64387-28B1-4186-BF4F-89BF941FBA23}"/>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9EC5B01A-86DC-40D3-9002-C53B1128A110}"/>
              </a:ext>
            </a:extLst>
          </p:cNvPr>
          <p:cNvSpPr>
            <a:spLocks noGrp="1"/>
          </p:cNvSpPr>
          <p:nvPr>
            <p:ph idx="1"/>
          </p:nvPr>
        </p:nvSpPr>
        <p:spPr/>
        <p:txBody>
          <a:bodyPr/>
          <a:lstStyle/>
          <a:p>
            <a:r>
              <a:rPr lang="en-GB" dirty="0"/>
              <a:t>For a given game where white eventually wins, the result should 1,0 (</a:t>
            </a:r>
            <a:r>
              <a:rPr lang="en-GB" dirty="0" err="1"/>
              <a:t>i.e</a:t>
            </a:r>
            <a:r>
              <a:rPr lang="en-GB" dirty="0"/>
              <a:t> White is 100% certain to end up winning).</a:t>
            </a:r>
          </a:p>
          <a:p>
            <a:r>
              <a:rPr lang="en-GB" dirty="0"/>
              <a:t>We repeatedly adjust the dials within our neural network given our output and the correct output. This process produces an AI that becomes better over time.</a:t>
            </a:r>
          </a:p>
          <a:p>
            <a:r>
              <a:rPr lang="en-GB" dirty="0"/>
              <a:t>I have trained such an AI and it can be accessed using difficulty setting 2 on my chess program. Let’s try it!</a:t>
            </a:r>
          </a:p>
        </p:txBody>
      </p:sp>
    </p:spTree>
    <p:extLst>
      <p:ext uri="{BB962C8B-B14F-4D97-AF65-F5344CB8AC3E}">
        <p14:creationId xmlns:p14="http://schemas.microsoft.com/office/powerpoint/2010/main" val="49492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E0D1-9204-4416-A37B-29A6D30B3000}"/>
              </a:ext>
            </a:extLst>
          </p:cNvPr>
          <p:cNvSpPr>
            <a:spLocks noGrp="1"/>
          </p:cNvSpPr>
          <p:nvPr>
            <p:ph type="title"/>
          </p:nvPr>
        </p:nvSpPr>
        <p:spPr>
          <a:xfrm>
            <a:off x="2148942" y="271187"/>
            <a:ext cx="7729728" cy="1188720"/>
          </a:xfrm>
        </p:spPr>
        <p:txBody>
          <a:bodyPr/>
          <a:lstStyle/>
          <a:p>
            <a:r>
              <a:rPr lang="en-GB" dirty="0"/>
              <a:t>Approach #4 Machine Learning</a:t>
            </a:r>
          </a:p>
        </p:txBody>
      </p:sp>
      <p:sp>
        <p:nvSpPr>
          <p:cNvPr id="3" name="Content Placeholder 2">
            <a:extLst>
              <a:ext uri="{FF2B5EF4-FFF2-40B4-BE49-F238E27FC236}">
                <a16:creationId xmlns:a16="http://schemas.microsoft.com/office/drawing/2014/main" id="{6E977A9B-1256-408C-BADA-EB59BD05E133}"/>
              </a:ext>
            </a:extLst>
          </p:cNvPr>
          <p:cNvSpPr>
            <a:spLocks noGrp="1"/>
          </p:cNvSpPr>
          <p:nvPr>
            <p:ph idx="1"/>
          </p:nvPr>
        </p:nvSpPr>
        <p:spPr>
          <a:xfrm>
            <a:off x="2148942" y="1656862"/>
            <a:ext cx="7729728" cy="747291"/>
          </a:xfrm>
        </p:spPr>
        <p:txBody>
          <a:bodyPr/>
          <a:lstStyle/>
          <a:p>
            <a:r>
              <a:rPr lang="en-GB" dirty="0"/>
              <a:t>We simply substitute the machine learning heuristic into our minimax AI.</a:t>
            </a:r>
          </a:p>
        </p:txBody>
      </p:sp>
      <p:cxnSp>
        <p:nvCxnSpPr>
          <p:cNvPr id="7" name="Straight Arrow Connector 6">
            <a:extLst>
              <a:ext uri="{FF2B5EF4-FFF2-40B4-BE49-F238E27FC236}">
                <a16:creationId xmlns:a16="http://schemas.microsoft.com/office/drawing/2014/main" id="{14567757-0C5F-4D96-A5C1-956A7152A879}"/>
              </a:ext>
            </a:extLst>
          </p:cNvPr>
          <p:cNvCxnSpPr>
            <a:cxnSpLocks/>
          </p:cNvCxnSpPr>
          <p:nvPr/>
        </p:nvCxnSpPr>
        <p:spPr>
          <a:xfrm flipV="1">
            <a:off x="3058183" y="2838236"/>
            <a:ext cx="938465" cy="35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FB32378-D121-42B6-BE35-18473FE24C67}"/>
              </a:ext>
            </a:extLst>
          </p:cNvPr>
          <p:cNvSpPr/>
          <p:nvPr/>
        </p:nvSpPr>
        <p:spPr>
          <a:xfrm>
            <a:off x="3996648" y="2046304"/>
            <a:ext cx="3215811" cy="1777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Supervised learning</a:t>
            </a:r>
          </a:p>
        </p:txBody>
      </p:sp>
      <p:cxnSp>
        <p:nvCxnSpPr>
          <p:cNvPr id="10" name="Straight Arrow Connector 9">
            <a:extLst>
              <a:ext uri="{FF2B5EF4-FFF2-40B4-BE49-F238E27FC236}">
                <a16:creationId xmlns:a16="http://schemas.microsoft.com/office/drawing/2014/main" id="{C50CF440-3B78-48A5-AC15-9172C9581599}"/>
              </a:ext>
            </a:extLst>
          </p:cNvPr>
          <p:cNvCxnSpPr>
            <a:cxnSpLocks/>
          </p:cNvCxnSpPr>
          <p:nvPr/>
        </p:nvCxnSpPr>
        <p:spPr>
          <a:xfrm>
            <a:off x="7056728" y="2978684"/>
            <a:ext cx="965862" cy="74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ED1F507-4F34-4A62-834F-30116EC31E3E}"/>
              </a:ext>
            </a:extLst>
          </p:cNvPr>
          <p:cNvSpPr/>
          <p:nvPr/>
        </p:nvSpPr>
        <p:spPr>
          <a:xfrm>
            <a:off x="1078786" y="2347645"/>
            <a:ext cx="1921268" cy="98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Chess database</a:t>
            </a:r>
          </a:p>
        </p:txBody>
      </p:sp>
      <p:sp>
        <p:nvSpPr>
          <p:cNvPr id="13" name="Rectangle 12">
            <a:extLst>
              <a:ext uri="{FF2B5EF4-FFF2-40B4-BE49-F238E27FC236}">
                <a16:creationId xmlns:a16="http://schemas.microsoft.com/office/drawing/2014/main" id="{C8B142BE-3E6C-4F2B-96CA-5B5B6C64214D}"/>
              </a:ext>
            </a:extLst>
          </p:cNvPr>
          <p:cNvSpPr/>
          <p:nvPr/>
        </p:nvSpPr>
        <p:spPr>
          <a:xfrm>
            <a:off x="8022590" y="2562580"/>
            <a:ext cx="1921268" cy="981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model</a:t>
            </a:r>
          </a:p>
        </p:txBody>
      </p:sp>
      <p:sp>
        <p:nvSpPr>
          <p:cNvPr id="14" name="Rectangle 13">
            <a:extLst>
              <a:ext uri="{FF2B5EF4-FFF2-40B4-BE49-F238E27FC236}">
                <a16:creationId xmlns:a16="http://schemas.microsoft.com/office/drawing/2014/main" id="{4E7BFBF1-FE75-47CB-94A9-AEE17A323C34}"/>
              </a:ext>
            </a:extLst>
          </p:cNvPr>
          <p:cNvSpPr/>
          <p:nvPr/>
        </p:nvSpPr>
        <p:spPr>
          <a:xfrm>
            <a:off x="4399097" y="4833553"/>
            <a:ext cx="1921268" cy="9811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model</a:t>
            </a:r>
          </a:p>
        </p:txBody>
      </p:sp>
      <p:pic>
        <p:nvPicPr>
          <p:cNvPr id="16" name="Picture 15">
            <a:extLst>
              <a:ext uri="{FF2B5EF4-FFF2-40B4-BE49-F238E27FC236}">
                <a16:creationId xmlns:a16="http://schemas.microsoft.com/office/drawing/2014/main" id="{737C1096-FF35-4251-86C5-486907BEE621}"/>
              </a:ext>
            </a:extLst>
          </p:cNvPr>
          <p:cNvPicPr>
            <a:picLocks noChangeAspect="1"/>
          </p:cNvPicPr>
          <p:nvPr/>
        </p:nvPicPr>
        <p:blipFill>
          <a:blip r:embed="rId2"/>
          <a:stretch>
            <a:fillRect/>
          </a:stretch>
        </p:blipFill>
        <p:spPr>
          <a:xfrm>
            <a:off x="476882" y="3968239"/>
            <a:ext cx="2436286" cy="2407225"/>
          </a:xfrm>
          <a:prstGeom prst="rect">
            <a:avLst/>
          </a:prstGeom>
        </p:spPr>
      </p:pic>
      <p:cxnSp>
        <p:nvCxnSpPr>
          <p:cNvPr id="17" name="Straight Arrow Connector 16">
            <a:extLst>
              <a:ext uri="{FF2B5EF4-FFF2-40B4-BE49-F238E27FC236}">
                <a16:creationId xmlns:a16="http://schemas.microsoft.com/office/drawing/2014/main" id="{0BDEDBF8-A6DA-451C-85F4-441AF66AB9C1}"/>
              </a:ext>
            </a:extLst>
          </p:cNvPr>
          <p:cNvCxnSpPr>
            <a:cxnSpLocks/>
          </p:cNvCxnSpPr>
          <p:nvPr/>
        </p:nvCxnSpPr>
        <p:spPr>
          <a:xfrm>
            <a:off x="3058183" y="5471022"/>
            <a:ext cx="1340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60FEFE5-AD7C-443B-B2D8-7867991A54C5}"/>
              </a:ext>
            </a:extLst>
          </p:cNvPr>
          <p:cNvSpPr txBox="1"/>
          <p:nvPr/>
        </p:nvSpPr>
        <p:spPr>
          <a:xfrm>
            <a:off x="3214053" y="4677813"/>
            <a:ext cx="1371600" cy="646331"/>
          </a:xfrm>
          <a:prstGeom prst="rect">
            <a:avLst/>
          </a:prstGeom>
          <a:noFill/>
        </p:spPr>
        <p:txBody>
          <a:bodyPr wrap="square" rtlCol="0">
            <a:spAutoFit/>
          </a:bodyPr>
          <a:lstStyle/>
          <a:p>
            <a:r>
              <a:rPr lang="en-GB" dirty="0"/>
              <a:t>Encode board</a:t>
            </a:r>
          </a:p>
        </p:txBody>
      </p:sp>
      <p:cxnSp>
        <p:nvCxnSpPr>
          <p:cNvPr id="20" name="Straight Arrow Connector 19">
            <a:extLst>
              <a:ext uri="{FF2B5EF4-FFF2-40B4-BE49-F238E27FC236}">
                <a16:creationId xmlns:a16="http://schemas.microsoft.com/office/drawing/2014/main" id="{5AAAF914-4BC6-461C-8776-C00787494717}"/>
              </a:ext>
            </a:extLst>
          </p:cNvPr>
          <p:cNvCxnSpPr>
            <a:cxnSpLocks/>
          </p:cNvCxnSpPr>
          <p:nvPr/>
        </p:nvCxnSpPr>
        <p:spPr>
          <a:xfrm>
            <a:off x="6467491" y="5387117"/>
            <a:ext cx="13409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3067196-096F-4757-BBB3-90DD98FFFBA6}"/>
              </a:ext>
            </a:extLst>
          </p:cNvPr>
          <p:cNvSpPr/>
          <p:nvPr/>
        </p:nvSpPr>
        <p:spPr>
          <a:xfrm>
            <a:off x="7957402" y="4841259"/>
            <a:ext cx="1921268" cy="981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Game score</a:t>
            </a:r>
          </a:p>
        </p:txBody>
      </p:sp>
    </p:spTree>
    <p:extLst>
      <p:ext uri="{BB962C8B-B14F-4D97-AF65-F5344CB8AC3E}">
        <p14:creationId xmlns:p14="http://schemas.microsoft.com/office/powerpoint/2010/main" val="211809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9" grpId="0"/>
      <p:bldP spid="2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CB94-05A1-4EE6-BEE8-4E18F8FED54B}"/>
              </a:ext>
            </a:extLst>
          </p:cNvPr>
          <p:cNvSpPr>
            <a:spLocks noGrp="1"/>
          </p:cNvSpPr>
          <p:nvPr>
            <p:ph type="title"/>
          </p:nvPr>
        </p:nvSpPr>
        <p:spPr/>
        <p:txBody>
          <a:bodyPr/>
          <a:lstStyle/>
          <a:p>
            <a:r>
              <a:rPr lang="en-GB" dirty="0"/>
              <a:t>Approach #4 Machine Learning</a:t>
            </a:r>
          </a:p>
        </p:txBody>
      </p:sp>
      <p:sp>
        <p:nvSpPr>
          <p:cNvPr id="3" name="Content Placeholder 2">
            <a:extLst>
              <a:ext uri="{FF2B5EF4-FFF2-40B4-BE49-F238E27FC236}">
                <a16:creationId xmlns:a16="http://schemas.microsoft.com/office/drawing/2014/main" id="{309B4BAD-8716-4BC3-899A-B72B2018227B}"/>
              </a:ext>
            </a:extLst>
          </p:cNvPr>
          <p:cNvSpPr>
            <a:spLocks noGrp="1"/>
          </p:cNvSpPr>
          <p:nvPr>
            <p:ph idx="1"/>
          </p:nvPr>
        </p:nvSpPr>
        <p:spPr>
          <a:xfrm>
            <a:off x="2231136" y="2638044"/>
            <a:ext cx="7729728" cy="3731934"/>
          </a:xfrm>
        </p:spPr>
        <p:txBody>
          <a:bodyPr/>
          <a:lstStyle/>
          <a:p>
            <a:r>
              <a:rPr lang="en-GB" dirty="0"/>
              <a:t>Unfortunately, our AI system does not play chess very well. It shows flashes of brilliances. Occasionally, it will play really high level chess and positionally sound moves.</a:t>
            </a:r>
          </a:p>
          <a:p>
            <a:r>
              <a:rPr lang="en-GB" dirty="0"/>
              <a:t>Most of the time however, it will simply blunder away pieces</a:t>
            </a:r>
          </a:p>
          <a:p>
            <a:r>
              <a:rPr lang="en-GB" dirty="0"/>
              <a:t>There are a number of reasons for this poor play.</a:t>
            </a:r>
          </a:p>
          <a:p>
            <a:r>
              <a:rPr lang="en-GB" dirty="0"/>
              <a:t>The biggest is simply the lack of compute power. My model was trained on my personal laptop with poorly optimised code. Training machine learning model requires lots of energy, processor power and time.</a:t>
            </a:r>
          </a:p>
          <a:p>
            <a:r>
              <a:rPr lang="en-GB" dirty="0"/>
              <a:t>Given some tweaking and more compute time, similar models have proven their value when applied to chess.</a:t>
            </a:r>
          </a:p>
        </p:txBody>
      </p:sp>
    </p:spTree>
    <p:extLst>
      <p:ext uri="{BB962C8B-B14F-4D97-AF65-F5344CB8AC3E}">
        <p14:creationId xmlns:p14="http://schemas.microsoft.com/office/powerpoint/2010/main" val="3309322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DCB94-05A1-4EE6-BEE8-4E18F8FED54B}"/>
              </a:ext>
            </a:extLst>
          </p:cNvPr>
          <p:cNvSpPr>
            <a:spLocks noGrp="1"/>
          </p:cNvSpPr>
          <p:nvPr>
            <p:ph type="title"/>
          </p:nvPr>
        </p:nvSpPr>
        <p:spPr>
          <a:xfrm>
            <a:off x="2231136" y="117074"/>
            <a:ext cx="7729728" cy="1188720"/>
          </a:xfrm>
        </p:spPr>
        <p:txBody>
          <a:bodyPr/>
          <a:lstStyle/>
          <a:p>
            <a:r>
              <a:rPr lang="en-GB" dirty="0"/>
              <a:t>Approach #4 Machine Learning</a:t>
            </a:r>
          </a:p>
        </p:txBody>
      </p:sp>
      <p:sp>
        <p:nvSpPr>
          <p:cNvPr id="3" name="Content Placeholder 2">
            <a:extLst>
              <a:ext uri="{FF2B5EF4-FFF2-40B4-BE49-F238E27FC236}">
                <a16:creationId xmlns:a16="http://schemas.microsoft.com/office/drawing/2014/main" id="{309B4BAD-8716-4BC3-899A-B72B2018227B}"/>
              </a:ext>
            </a:extLst>
          </p:cNvPr>
          <p:cNvSpPr>
            <a:spLocks noGrp="1"/>
          </p:cNvSpPr>
          <p:nvPr>
            <p:ph idx="1"/>
          </p:nvPr>
        </p:nvSpPr>
        <p:spPr>
          <a:xfrm>
            <a:off x="2231136" y="1387987"/>
            <a:ext cx="7729728" cy="5398094"/>
          </a:xfrm>
        </p:spPr>
        <p:txBody>
          <a:bodyPr>
            <a:normAutofit/>
          </a:bodyPr>
          <a:lstStyle/>
          <a:p>
            <a:r>
              <a:rPr lang="en-GB" dirty="0"/>
              <a:t>Additionally, the dataset was poorly chosen. It turn out that computer chess is full of AI making massive mistakes, encouraging the computer to do the same.</a:t>
            </a:r>
          </a:p>
          <a:p>
            <a:r>
              <a:rPr lang="en-GB" dirty="0"/>
              <a:t>Some argue that perfect chess will probably end in a draw. Typically games where one player triumphs over another is because a mistake has been made by one player at some point in the game (often at the end)</a:t>
            </a:r>
          </a:p>
          <a:p>
            <a:r>
              <a:rPr lang="en-GB" dirty="0"/>
              <a:t>Therefore, many boards labelled as “eventual win for white” and “eventual win for black” are actually equal in value and simply just “draws” (which we failed to fully model).</a:t>
            </a:r>
          </a:p>
          <a:p>
            <a:r>
              <a:rPr lang="en-GB" dirty="0"/>
              <a:t>A better system may look at pairs of board states and determine which one is better. For example, if we have a board from a game that results in a win and one that results in a loss, we can say with decent confidence that score(win) &gt;= score(lose)</a:t>
            </a:r>
          </a:p>
          <a:p>
            <a:r>
              <a:rPr lang="en-GB" dirty="0"/>
              <a:t>Given more compute time, I would have created a more complex neural network model. However, the more complex the model, the slower the minimax search. Thus bigger models mean searching fewer moves into the future (when often a simple heuristic and searching further into the future is more effective for weak hardware).</a:t>
            </a:r>
          </a:p>
          <a:p>
            <a:endParaRPr lang="en-GB" dirty="0"/>
          </a:p>
        </p:txBody>
      </p:sp>
    </p:spTree>
    <p:extLst>
      <p:ext uri="{BB962C8B-B14F-4D97-AF65-F5344CB8AC3E}">
        <p14:creationId xmlns:p14="http://schemas.microsoft.com/office/powerpoint/2010/main" val="105853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FDCB94-05A1-4EE6-BEE8-4E18F8FED54B}"/>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dirty="0">
                <a:solidFill>
                  <a:schemeClr val="bg1"/>
                </a:solidFill>
              </a:rPr>
              <a:t>Approach #4 Machine Learning</a:t>
            </a:r>
          </a:p>
        </p:txBody>
      </p:sp>
      <p:sp>
        <p:nvSpPr>
          <p:cNvPr id="3" name="Content Placeholder 2">
            <a:extLst>
              <a:ext uri="{FF2B5EF4-FFF2-40B4-BE49-F238E27FC236}">
                <a16:creationId xmlns:a16="http://schemas.microsoft.com/office/drawing/2014/main" id="{309B4BAD-8716-4BC3-899A-B72B2018227B}"/>
              </a:ext>
            </a:extLst>
          </p:cNvPr>
          <p:cNvSpPr>
            <a:spLocks noGrp="1"/>
          </p:cNvSpPr>
          <p:nvPr>
            <p:ph idx="1"/>
          </p:nvPr>
        </p:nvSpPr>
        <p:spPr>
          <a:xfrm>
            <a:off x="643468" y="2638044"/>
            <a:ext cx="3363974" cy="3415622"/>
          </a:xfrm>
        </p:spPr>
        <p:txBody>
          <a:bodyPr>
            <a:normAutofit/>
          </a:bodyPr>
          <a:lstStyle/>
          <a:p>
            <a:r>
              <a:rPr lang="en-GB" dirty="0">
                <a:solidFill>
                  <a:schemeClr val="bg1"/>
                </a:solidFill>
              </a:rPr>
              <a:t>That being said, the model did undoubtedly learn and does sometimes play well. Especially towards the end of the game, the system will often produce move sequences far beyond the capability of the simplistic minimax algorithm.</a:t>
            </a:r>
          </a:p>
          <a:p>
            <a:endParaRPr lang="en-GB" dirty="0">
              <a:solidFill>
                <a:schemeClr val="bg1"/>
              </a:solidFill>
            </a:endParaRPr>
          </a:p>
        </p:txBody>
      </p:sp>
      <p:pic>
        <p:nvPicPr>
          <p:cNvPr id="4098" name="Picture 2" descr="Machine Learning Memes">
            <a:extLst>
              <a:ext uri="{FF2B5EF4-FFF2-40B4-BE49-F238E27FC236}">
                <a16:creationId xmlns:a16="http://schemas.microsoft.com/office/drawing/2014/main" id="{112E4CD4-94C6-4917-B9D4-674F63F5DD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85010" y="643467"/>
            <a:ext cx="5676274" cy="5410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4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EB161-BFD2-4925-BC35-C80047D83038}"/>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6D408AC9-D5AB-4D97-B42B-6CBA5B92C7AA}"/>
              </a:ext>
            </a:extLst>
          </p:cNvPr>
          <p:cNvSpPr>
            <a:spLocks noGrp="1"/>
          </p:cNvSpPr>
          <p:nvPr>
            <p:ph idx="1"/>
          </p:nvPr>
        </p:nvSpPr>
        <p:spPr/>
        <p:txBody>
          <a:bodyPr/>
          <a:lstStyle/>
          <a:p>
            <a:r>
              <a:rPr lang="en-GB" dirty="0"/>
              <a:t>Build Chess AI with various approaches and evaluate their effectiveness</a:t>
            </a:r>
          </a:p>
          <a:p>
            <a:r>
              <a:rPr lang="en-GB" dirty="0"/>
              <a:t>Introduction to Machine Learning and Supervised learning</a:t>
            </a:r>
          </a:p>
        </p:txBody>
      </p:sp>
    </p:spTree>
    <p:extLst>
      <p:ext uri="{BB962C8B-B14F-4D97-AF65-F5344CB8AC3E}">
        <p14:creationId xmlns:p14="http://schemas.microsoft.com/office/powerpoint/2010/main" val="263920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5A46-9FBF-4BD5-9A10-7E32C2C0265C}"/>
              </a:ext>
            </a:extLst>
          </p:cNvPr>
          <p:cNvSpPr>
            <a:spLocks noGrp="1"/>
          </p:cNvSpPr>
          <p:nvPr>
            <p:ph type="title"/>
          </p:nvPr>
        </p:nvSpPr>
        <p:spPr/>
        <p:txBody>
          <a:bodyPr/>
          <a:lstStyle/>
          <a:p>
            <a:r>
              <a:rPr lang="en-GB" dirty="0"/>
              <a:t>Approach #5 Stockfish</a:t>
            </a:r>
          </a:p>
        </p:txBody>
      </p:sp>
      <p:sp>
        <p:nvSpPr>
          <p:cNvPr id="3" name="Content Placeholder 2">
            <a:extLst>
              <a:ext uri="{FF2B5EF4-FFF2-40B4-BE49-F238E27FC236}">
                <a16:creationId xmlns:a16="http://schemas.microsoft.com/office/drawing/2014/main" id="{818904A5-42D6-4DE5-AFFD-93EFBF12F5EE}"/>
              </a:ext>
            </a:extLst>
          </p:cNvPr>
          <p:cNvSpPr>
            <a:spLocks noGrp="1"/>
          </p:cNvSpPr>
          <p:nvPr>
            <p:ph idx="1"/>
          </p:nvPr>
        </p:nvSpPr>
        <p:spPr>
          <a:xfrm>
            <a:off x="2231136" y="2638044"/>
            <a:ext cx="7729728" cy="3783304"/>
          </a:xfrm>
        </p:spPr>
        <p:txBody>
          <a:bodyPr/>
          <a:lstStyle/>
          <a:p>
            <a:r>
              <a:rPr lang="en-GB" dirty="0"/>
              <a:t>Stockfish is the world’s best chess player and far exceeds the capability of any human player. The current best chess player has an ELO rating of 2700. Stockfish has a rating of 3400. The required amount to be a grandmaster is 2500 (i.e. Stockfish will basically never lose to a human player).</a:t>
            </a:r>
          </a:p>
          <a:p>
            <a:r>
              <a:rPr lang="en-GB" dirty="0"/>
              <a:t>Stockfish is actually an open source engine, meaning that anyone is able to view and distribute the source code and executable (even commercially).</a:t>
            </a:r>
          </a:p>
          <a:p>
            <a:r>
              <a:rPr lang="en-GB" dirty="0"/>
              <a:t> Stockfish use a minimax alpha beta search and iterative deepening. It uses parallel processing and many other optimisations. However, the core of the algorithm is nonetheless minimax.</a:t>
            </a:r>
          </a:p>
          <a:p>
            <a:r>
              <a:rPr lang="en-GB" dirty="0"/>
              <a:t>It uses a hand crafted heuristic (which is obviously very complex) but nonetheless explainable by a human.</a:t>
            </a:r>
          </a:p>
        </p:txBody>
      </p:sp>
    </p:spTree>
    <p:extLst>
      <p:ext uri="{BB962C8B-B14F-4D97-AF65-F5344CB8AC3E}">
        <p14:creationId xmlns:p14="http://schemas.microsoft.com/office/powerpoint/2010/main" val="27267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5A46-9FBF-4BD5-9A10-7E32C2C0265C}"/>
              </a:ext>
            </a:extLst>
          </p:cNvPr>
          <p:cNvSpPr>
            <a:spLocks noGrp="1"/>
          </p:cNvSpPr>
          <p:nvPr>
            <p:ph type="title"/>
          </p:nvPr>
        </p:nvSpPr>
        <p:spPr/>
        <p:txBody>
          <a:bodyPr/>
          <a:lstStyle/>
          <a:p>
            <a:r>
              <a:rPr lang="en-GB" dirty="0"/>
              <a:t>Approach #5 Stockfish</a:t>
            </a:r>
          </a:p>
        </p:txBody>
      </p:sp>
      <p:sp>
        <p:nvSpPr>
          <p:cNvPr id="3" name="Content Placeholder 2">
            <a:extLst>
              <a:ext uri="{FF2B5EF4-FFF2-40B4-BE49-F238E27FC236}">
                <a16:creationId xmlns:a16="http://schemas.microsoft.com/office/drawing/2014/main" id="{818904A5-42D6-4DE5-AFFD-93EFBF12F5EE}"/>
              </a:ext>
            </a:extLst>
          </p:cNvPr>
          <p:cNvSpPr>
            <a:spLocks noGrp="1"/>
          </p:cNvSpPr>
          <p:nvPr>
            <p:ph idx="1"/>
          </p:nvPr>
        </p:nvSpPr>
        <p:spPr>
          <a:xfrm>
            <a:off x="2231136" y="2638044"/>
            <a:ext cx="7729728" cy="3783304"/>
          </a:xfrm>
        </p:spPr>
        <p:txBody>
          <a:bodyPr/>
          <a:lstStyle/>
          <a:p>
            <a:r>
              <a:rPr lang="en-GB" dirty="0"/>
              <a:t>The latest releases of Stockfish also use a neural network evaluation function which far exceeds the hand crafted heuristic. This neural network uses supervised learning as part of the training process.</a:t>
            </a:r>
          </a:p>
          <a:p>
            <a:r>
              <a:rPr lang="en-GB" dirty="0"/>
              <a:t>Indeed, we can train a neural network to mimic stockfish. This is actually how the initial weights for the neural network were selected for the current Stockfish version.</a:t>
            </a:r>
          </a:p>
          <a:p>
            <a:r>
              <a:rPr lang="en-GB" dirty="0"/>
              <a:t>Stockfish proves that supervised learning (as well as other machine learning techniques), in combination with traditional AI algorithms can produce superhuman performance.</a:t>
            </a:r>
          </a:p>
        </p:txBody>
      </p:sp>
    </p:spTree>
    <p:extLst>
      <p:ext uri="{BB962C8B-B14F-4D97-AF65-F5344CB8AC3E}">
        <p14:creationId xmlns:p14="http://schemas.microsoft.com/office/powerpoint/2010/main" val="318925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AE38-2ABE-4FAA-8E31-1BE3EE91D7A6}"/>
              </a:ext>
            </a:extLst>
          </p:cNvPr>
          <p:cNvSpPr>
            <a:spLocks noGrp="1"/>
          </p:cNvSpPr>
          <p:nvPr>
            <p:ph type="title"/>
          </p:nvPr>
        </p:nvSpPr>
        <p:spPr/>
        <p:txBody>
          <a:bodyPr/>
          <a:lstStyle/>
          <a:p>
            <a:r>
              <a:rPr lang="en-GB" dirty="0"/>
              <a:t>Approach #5 Stockfish</a:t>
            </a:r>
          </a:p>
        </p:txBody>
      </p:sp>
      <p:sp>
        <p:nvSpPr>
          <p:cNvPr id="3" name="Content Placeholder 2">
            <a:extLst>
              <a:ext uri="{FF2B5EF4-FFF2-40B4-BE49-F238E27FC236}">
                <a16:creationId xmlns:a16="http://schemas.microsoft.com/office/drawing/2014/main" id="{76C6744F-90EA-4FA8-9BBB-E4D71EB74938}"/>
              </a:ext>
            </a:extLst>
          </p:cNvPr>
          <p:cNvSpPr>
            <a:spLocks noGrp="1"/>
          </p:cNvSpPr>
          <p:nvPr>
            <p:ph idx="1"/>
          </p:nvPr>
        </p:nvSpPr>
        <p:spPr/>
        <p:txBody>
          <a:bodyPr/>
          <a:lstStyle/>
          <a:p>
            <a:r>
              <a:rPr lang="en-GB" dirty="0"/>
              <a:t>To play against Stockfish select difficult level 5 on the AI. Note that this will not work on non-windows systems.</a:t>
            </a:r>
          </a:p>
          <a:p>
            <a:r>
              <a:rPr lang="en-GB" dirty="0"/>
              <a:t>If you don’t have a windows system, you may play against Stockfish here </a:t>
            </a:r>
            <a:r>
              <a:rPr lang="en-GB" dirty="0">
                <a:hlinkClick r:id="rId2"/>
              </a:rPr>
              <a:t>https://lichess.org/</a:t>
            </a:r>
            <a:r>
              <a:rPr lang="en-GB" dirty="0"/>
              <a:t> or </a:t>
            </a:r>
            <a:r>
              <a:rPr lang="en-GB" dirty="0">
                <a:hlinkClick r:id="rId3"/>
              </a:rPr>
              <a:t>https://www.chess.com/play/computer</a:t>
            </a:r>
            <a:r>
              <a:rPr lang="en-GB" dirty="0"/>
              <a:t> </a:t>
            </a:r>
          </a:p>
          <a:p>
            <a:r>
              <a:rPr lang="en-GB" dirty="0"/>
              <a:t>If you manage to beat the AI, you are either a cheat or the next chess world champion!</a:t>
            </a:r>
          </a:p>
          <a:p>
            <a:endParaRPr lang="en-GB" dirty="0"/>
          </a:p>
        </p:txBody>
      </p:sp>
    </p:spTree>
    <p:extLst>
      <p:ext uri="{BB962C8B-B14F-4D97-AF65-F5344CB8AC3E}">
        <p14:creationId xmlns:p14="http://schemas.microsoft.com/office/powerpoint/2010/main" val="343188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3450-2D3A-4FCA-B26D-C612697BF3F7}"/>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0783B177-C40A-4CFF-8789-6F7DFCA24254}"/>
              </a:ext>
            </a:extLst>
          </p:cNvPr>
          <p:cNvSpPr>
            <a:spLocks noGrp="1"/>
          </p:cNvSpPr>
          <p:nvPr>
            <p:ph idx="1"/>
          </p:nvPr>
        </p:nvSpPr>
        <p:spPr>
          <a:xfrm>
            <a:off x="2231136" y="2638044"/>
            <a:ext cx="7729728" cy="3634329"/>
          </a:xfrm>
        </p:spPr>
        <p:txBody>
          <a:bodyPr/>
          <a:lstStyle/>
          <a:p>
            <a:r>
              <a:rPr lang="en-GB" dirty="0"/>
              <a:t>We have looked at a number of ways to create AI systems that can play chess at various levels.</a:t>
            </a:r>
          </a:p>
          <a:p>
            <a:r>
              <a:rPr lang="en-GB" dirty="0"/>
              <a:t>These skill levels vary drastically</a:t>
            </a:r>
          </a:p>
          <a:p>
            <a:r>
              <a:rPr lang="en-GB" dirty="0"/>
              <a:t>We have looked at minimax implementations with various heuristic functions, random moves and machine learning as a way of producing superhuman heuristics</a:t>
            </a:r>
          </a:p>
          <a:p>
            <a:r>
              <a:rPr lang="en-GB" dirty="0"/>
              <a:t>We discussed the different form of machine learning, particularly supervised learning.</a:t>
            </a:r>
          </a:p>
          <a:p>
            <a:r>
              <a:rPr lang="en-GB" dirty="0"/>
              <a:t>We will revisit and discuss ML in further depth in future lessons.</a:t>
            </a:r>
          </a:p>
        </p:txBody>
      </p:sp>
    </p:spTree>
    <p:extLst>
      <p:ext uri="{BB962C8B-B14F-4D97-AF65-F5344CB8AC3E}">
        <p14:creationId xmlns:p14="http://schemas.microsoft.com/office/powerpoint/2010/main" val="215315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508-6ABF-4698-A39E-24759180ED7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Questions</a:t>
            </a:r>
          </a:p>
        </p:txBody>
      </p:sp>
      <p:pic>
        <p:nvPicPr>
          <p:cNvPr id="8194" name="Picture 2" descr="Interview Questions to Ask the Hiring Manager | JRoss Recruiters">
            <a:extLst>
              <a:ext uri="{FF2B5EF4-FFF2-40B4-BE49-F238E27FC236}">
                <a16:creationId xmlns:a16="http://schemas.microsoft.com/office/drawing/2014/main" id="{5020E69C-6370-4CD8-8495-03C8199A48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4376" y="1511713"/>
            <a:ext cx="6257544" cy="351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3966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7936-F49F-45C6-AFD1-6CD6E04BA3A9}"/>
              </a:ext>
            </a:extLst>
          </p:cNvPr>
          <p:cNvSpPr>
            <a:spLocks noGrp="1"/>
          </p:cNvSpPr>
          <p:nvPr>
            <p:ph type="title"/>
          </p:nvPr>
        </p:nvSpPr>
        <p:spPr>
          <a:xfrm>
            <a:off x="2303326" y="204296"/>
            <a:ext cx="7729728" cy="1188720"/>
          </a:xfrm>
        </p:spPr>
        <p:txBody>
          <a:bodyPr/>
          <a:lstStyle/>
          <a:p>
            <a:r>
              <a:rPr lang="en-GB" dirty="0"/>
              <a:t>Further Reading</a:t>
            </a:r>
          </a:p>
        </p:txBody>
      </p:sp>
      <p:sp>
        <p:nvSpPr>
          <p:cNvPr id="5" name="Content Placeholder 4">
            <a:extLst>
              <a:ext uri="{FF2B5EF4-FFF2-40B4-BE49-F238E27FC236}">
                <a16:creationId xmlns:a16="http://schemas.microsoft.com/office/drawing/2014/main" id="{0BC943B5-ADFA-4F01-8E27-94ADFA543A0B}"/>
              </a:ext>
            </a:extLst>
          </p:cNvPr>
          <p:cNvSpPr>
            <a:spLocks noGrp="1"/>
          </p:cNvSpPr>
          <p:nvPr>
            <p:ph idx="1"/>
          </p:nvPr>
        </p:nvSpPr>
        <p:spPr>
          <a:xfrm>
            <a:off x="2231136" y="2638044"/>
            <a:ext cx="7729728" cy="3661691"/>
          </a:xfrm>
        </p:spPr>
        <p:txBody>
          <a:bodyPr/>
          <a:lstStyle/>
          <a:p>
            <a:r>
              <a:rPr lang="en-GB" dirty="0"/>
              <a:t>Stockfish: </a:t>
            </a:r>
            <a:r>
              <a:rPr lang="en-GB" dirty="0">
                <a:hlinkClick r:id="rId2"/>
              </a:rPr>
              <a:t>https://github.com/official-stockfish/Stockfish</a:t>
            </a:r>
            <a:endParaRPr lang="en-GB" dirty="0"/>
          </a:p>
          <a:p>
            <a:r>
              <a:rPr lang="en-GB" dirty="0"/>
              <a:t>Heuristics: </a:t>
            </a:r>
            <a:r>
              <a:rPr lang="en-GB" dirty="0">
                <a:hlinkClick r:id="rId3"/>
              </a:rPr>
              <a:t>https://www.chessprogramming.org/Simplified_Evaluation_Function</a:t>
            </a:r>
            <a:endParaRPr lang="en-GB" dirty="0"/>
          </a:p>
          <a:p>
            <a:r>
              <a:rPr lang="en-GB" dirty="0"/>
              <a:t>Simple Chess AI: </a:t>
            </a:r>
            <a:r>
              <a:rPr lang="en-GB" dirty="0">
                <a:hlinkClick r:id="rId4"/>
              </a:rPr>
              <a:t>https://www.freecodecamp.org/news/simple-chess-ai-step-by-step-1d55a9266977/</a:t>
            </a:r>
            <a:r>
              <a:rPr lang="en-GB" dirty="0"/>
              <a:t> </a:t>
            </a:r>
          </a:p>
          <a:p>
            <a:r>
              <a:rPr lang="en-GB" dirty="0"/>
              <a:t>Machine learning intro: </a:t>
            </a:r>
            <a:r>
              <a:rPr lang="en-GB" dirty="0">
                <a:hlinkClick r:id="rId5"/>
              </a:rPr>
              <a:t>https://towardsdatascience.com/introduction-to-machine-learning-for-beginners-eed6024fdb08</a:t>
            </a:r>
            <a:r>
              <a:rPr lang="en-GB" dirty="0"/>
              <a:t> </a:t>
            </a:r>
          </a:p>
          <a:p>
            <a:r>
              <a:rPr lang="en-GB" dirty="0"/>
              <a:t>Supervised ML model for chess: </a:t>
            </a:r>
            <a:r>
              <a:rPr lang="en-GB" dirty="0">
                <a:hlinkClick r:id="rId6"/>
              </a:rPr>
              <a:t>https://arxiv.org/pdf/1711.09667.pdf</a:t>
            </a:r>
            <a:r>
              <a:rPr lang="en-GB" dirty="0"/>
              <a:t> </a:t>
            </a:r>
          </a:p>
          <a:p>
            <a:endParaRPr lang="en-GB" dirty="0"/>
          </a:p>
        </p:txBody>
      </p:sp>
    </p:spTree>
    <p:extLst>
      <p:ext uri="{BB962C8B-B14F-4D97-AF65-F5344CB8AC3E}">
        <p14:creationId xmlns:p14="http://schemas.microsoft.com/office/powerpoint/2010/main" val="363634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ow to Play Chess : 14 Steps (with Pictures) - Instructables">
            <a:extLst>
              <a:ext uri="{FF2B5EF4-FFF2-40B4-BE49-F238E27FC236}">
                <a16:creationId xmlns:a16="http://schemas.microsoft.com/office/drawing/2014/main" id="{23882B6C-FF56-4595-AC04-205B3649A1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6" r="21321"/>
          <a:stretch/>
        </p:blipFill>
        <p:spPr bwMode="auto">
          <a:xfrm>
            <a:off x="4650909" y="10"/>
            <a:ext cx="7541090" cy="6857989"/>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3B3168-9DC9-4468-A304-A1199412EE0F}"/>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Chess</a:t>
            </a:r>
          </a:p>
        </p:txBody>
      </p:sp>
      <p:sp>
        <p:nvSpPr>
          <p:cNvPr id="3" name="Content Placeholder 2">
            <a:extLst>
              <a:ext uri="{FF2B5EF4-FFF2-40B4-BE49-F238E27FC236}">
                <a16:creationId xmlns:a16="http://schemas.microsoft.com/office/drawing/2014/main" id="{8EDEFE92-606A-4BF1-8A92-964DBFC4E6DE}"/>
              </a:ext>
            </a:extLst>
          </p:cNvPr>
          <p:cNvSpPr>
            <a:spLocks noGrp="1"/>
          </p:cNvSpPr>
          <p:nvPr>
            <p:ph idx="1"/>
          </p:nvPr>
        </p:nvSpPr>
        <p:spPr>
          <a:xfrm>
            <a:off x="643468" y="2638044"/>
            <a:ext cx="3363974" cy="3415622"/>
          </a:xfrm>
        </p:spPr>
        <p:txBody>
          <a:bodyPr>
            <a:normAutofit/>
          </a:bodyPr>
          <a:lstStyle/>
          <a:p>
            <a:r>
              <a:rPr lang="en-GB" dirty="0">
                <a:solidFill>
                  <a:schemeClr val="bg1"/>
                </a:solidFill>
              </a:rPr>
              <a:t>I imagine most people know what chess is</a:t>
            </a:r>
          </a:p>
          <a:p>
            <a:r>
              <a:rPr lang="en-GB" dirty="0">
                <a:solidFill>
                  <a:schemeClr val="bg1"/>
                </a:solidFill>
              </a:rPr>
              <a:t>But it’s similar to tic tac toe in that two players (White and Black) take it in turn to make moves until one wins.</a:t>
            </a:r>
          </a:p>
        </p:txBody>
      </p:sp>
    </p:spTree>
    <p:extLst>
      <p:ext uri="{BB962C8B-B14F-4D97-AF65-F5344CB8AC3E}">
        <p14:creationId xmlns:p14="http://schemas.microsoft.com/office/powerpoint/2010/main" val="212673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CB96-D5CC-46EB-A46E-59634E54A76B}"/>
              </a:ext>
            </a:extLst>
          </p:cNvPr>
          <p:cNvSpPr>
            <a:spLocks noGrp="1"/>
          </p:cNvSpPr>
          <p:nvPr>
            <p:ph type="title"/>
          </p:nvPr>
        </p:nvSpPr>
        <p:spPr>
          <a:xfrm>
            <a:off x="7008551" y="120884"/>
            <a:ext cx="4486656" cy="1174991"/>
          </a:xfrm>
        </p:spPr>
        <p:txBody>
          <a:bodyPr>
            <a:normAutofit/>
          </a:bodyPr>
          <a:lstStyle/>
          <a:p>
            <a:r>
              <a:rPr lang="en-GB" sz="2400" dirty="0"/>
              <a:t>Chess</a:t>
            </a:r>
          </a:p>
        </p:txBody>
      </p:sp>
      <p:pic>
        <p:nvPicPr>
          <p:cNvPr id="4" name="Picture 3" descr="A person sitting at a table playing chess&#10;&#10;Description automatically generated with medium confidence">
            <a:extLst>
              <a:ext uri="{FF2B5EF4-FFF2-40B4-BE49-F238E27FC236}">
                <a16:creationId xmlns:a16="http://schemas.microsoft.com/office/drawing/2014/main" id="{AAE9B1BA-21BF-4E49-BDDE-89F50CC530EF}"/>
              </a:ext>
            </a:extLst>
          </p:cNvPr>
          <p:cNvPicPr>
            <a:picLocks noChangeAspect="1"/>
          </p:cNvPicPr>
          <p:nvPr/>
        </p:nvPicPr>
        <p:blipFill rotWithShape="1">
          <a:blip r:embed="rId2"/>
          <a:srcRect l="23231" r="21299"/>
          <a:stretch/>
        </p:blipFill>
        <p:spPr>
          <a:xfrm>
            <a:off x="20" y="10"/>
            <a:ext cx="6086621" cy="6857990"/>
          </a:xfrm>
          <a:prstGeom prst="rect">
            <a:avLst/>
          </a:prstGeom>
        </p:spPr>
      </p:pic>
      <p:sp>
        <p:nvSpPr>
          <p:cNvPr id="3" name="Content Placeholder 2">
            <a:extLst>
              <a:ext uri="{FF2B5EF4-FFF2-40B4-BE49-F238E27FC236}">
                <a16:creationId xmlns:a16="http://schemas.microsoft.com/office/drawing/2014/main" id="{80DA10EC-4490-4D44-BABF-9C8E5123A8EA}"/>
              </a:ext>
            </a:extLst>
          </p:cNvPr>
          <p:cNvSpPr>
            <a:spLocks noGrp="1"/>
          </p:cNvSpPr>
          <p:nvPr>
            <p:ph idx="1"/>
          </p:nvPr>
        </p:nvSpPr>
        <p:spPr>
          <a:xfrm>
            <a:off x="6952043" y="1438382"/>
            <a:ext cx="4486656" cy="5095981"/>
          </a:xfrm>
        </p:spPr>
        <p:txBody>
          <a:bodyPr>
            <a:normAutofit fontScale="92500" lnSpcReduction="10000"/>
          </a:bodyPr>
          <a:lstStyle/>
          <a:p>
            <a:r>
              <a:rPr lang="en-GB" dirty="0"/>
              <a:t>In order to put what we’ve learnt so far to the test, we’ll discuss various strategies that we can use to produce an AI that plays chess.</a:t>
            </a:r>
          </a:p>
          <a:p>
            <a:r>
              <a:rPr lang="en-GB" dirty="0"/>
              <a:t>Chess is a classic AI problem which has decades of research dedicated to it.</a:t>
            </a:r>
          </a:p>
          <a:p>
            <a:r>
              <a:rPr lang="en-GB" dirty="0"/>
              <a:t>I have coded a chess application which can be downloaded here: </a:t>
            </a:r>
            <a:r>
              <a:rPr lang="en-GB" dirty="0">
                <a:hlinkClick r:id="rId3"/>
              </a:rPr>
              <a:t>https://github.com/philipmortimer/AI-Course/tree/main/Programs/Part%203/Chess%20User</a:t>
            </a:r>
            <a:endParaRPr lang="en-GB" dirty="0"/>
          </a:p>
          <a:p>
            <a:r>
              <a:rPr lang="en-GB" dirty="0"/>
              <a:t>You will need to install Java, which can be done here: </a:t>
            </a:r>
            <a:r>
              <a:rPr lang="en-GB" dirty="0">
                <a:hlinkClick r:id="rId4"/>
              </a:rPr>
              <a:t>https://github.com/philipmortimer/AI-Course/blob/main/Installation%20Help/AI%20Intro%20Course%20Install%20Guide%20-%20Java.pdf</a:t>
            </a:r>
            <a:endParaRPr lang="en-GB" dirty="0"/>
          </a:p>
          <a:p>
            <a:r>
              <a:rPr lang="en-GB" dirty="0"/>
              <a:t>If there are any issues, we can resolve them now</a:t>
            </a:r>
          </a:p>
          <a:p>
            <a:endParaRPr lang="en-GB" dirty="0"/>
          </a:p>
          <a:p>
            <a:endParaRPr lang="en-GB" dirty="0"/>
          </a:p>
        </p:txBody>
      </p:sp>
    </p:spTree>
    <p:extLst>
      <p:ext uri="{BB962C8B-B14F-4D97-AF65-F5344CB8AC3E}">
        <p14:creationId xmlns:p14="http://schemas.microsoft.com/office/powerpoint/2010/main" val="276667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26344" y="727316"/>
            <a:ext cx="5679965" cy="523982"/>
          </a:xfrm>
        </p:spPr>
        <p:txBody>
          <a:bodyPr/>
          <a:lstStyle/>
          <a:p>
            <a:r>
              <a:rPr lang="en-GB" dirty="0"/>
              <a:t>Go to link: </a:t>
            </a:r>
            <a:r>
              <a:rPr lang="en-GB" dirty="0">
                <a:hlinkClick r:id="rId2"/>
              </a:rPr>
              <a:t>https://github.com/philipmortimer/Chess-AI/</a:t>
            </a:r>
            <a:endParaRPr lang="en-GB" dirty="0"/>
          </a:p>
          <a:p>
            <a:pPr marL="0" indent="0">
              <a:buNone/>
            </a:pPr>
            <a:endParaRPr lang="en-GB" dirty="0"/>
          </a:p>
        </p:txBody>
      </p:sp>
      <p:pic>
        <p:nvPicPr>
          <p:cNvPr id="5" name="Picture 4">
            <a:extLst>
              <a:ext uri="{FF2B5EF4-FFF2-40B4-BE49-F238E27FC236}">
                <a16:creationId xmlns:a16="http://schemas.microsoft.com/office/drawing/2014/main" id="{B2BD0AE9-3865-43ED-9FF9-C2B99E699EEE}"/>
              </a:ext>
            </a:extLst>
          </p:cNvPr>
          <p:cNvPicPr>
            <a:picLocks noChangeAspect="1"/>
          </p:cNvPicPr>
          <p:nvPr/>
        </p:nvPicPr>
        <p:blipFill>
          <a:blip r:embed="rId3"/>
          <a:stretch>
            <a:fillRect/>
          </a:stretch>
        </p:blipFill>
        <p:spPr>
          <a:xfrm>
            <a:off x="1143857" y="1276720"/>
            <a:ext cx="9710789" cy="4851551"/>
          </a:xfrm>
          <a:prstGeom prst="rect">
            <a:avLst/>
          </a:prstGeom>
        </p:spPr>
      </p:pic>
    </p:spTree>
    <p:extLst>
      <p:ext uri="{BB962C8B-B14F-4D97-AF65-F5344CB8AC3E}">
        <p14:creationId xmlns:p14="http://schemas.microsoft.com/office/powerpoint/2010/main" val="3691183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66D89-F9DF-470C-8205-AB81F1EBDFB9}"/>
              </a:ext>
            </a:extLst>
          </p:cNvPr>
          <p:cNvSpPr>
            <a:spLocks noGrp="1"/>
          </p:cNvSpPr>
          <p:nvPr>
            <p:ph type="title"/>
          </p:nvPr>
        </p:nvSpPr>
        <p:spPr>
          <a:xfrm>
            <a:off x="2318467" y="0"/>
            <a:ext cx="6507034" cy="523982"/>
          </a:xfrm>
        </p:spPr>
        <p:txBody>
          <a:bodyPr>
            <a:normAutofit fontScale="90000"/>
          </a:bodyPr>
          <a:lstStyle/>
          <a:p>
            <a:r>
              <a:rPr lang="en-GB" dirty="0"/>
              <a:t>How to Use App</a:t>
            </a:r>
          </a:p>
        </p:txBody>
      </p:sp>
      <p:sp>
        <p:nvSpPr>
          <p:cNvPr id="3" name="Content Placeholder 2">
            <a:extLst>
              <a:ext uri="{FF2B5EF4-FFF2-40B4-BE49-F238E27FC236}">
                <a16:creationId xmlns:a16="http://schemas.microsoft.com/office/drawing/2014/main" id="{F37C6F9D-467F-4E29-A343-04C83E81FC5D}"/>
              </a:ext>
            </a:extLst>
          </p:cNvPr>
          <p:cNvSpPr>
            <a:spLocks noGrp="1"/>
          </p:cNvSpPr>
          <p:nvPr>
            <p:ph idx="1"/>
          </p:nvPr>
        </p:nvSpPr>
        <p:spPr>
          <a:xfrm>
            <a:off x="2426344" y="727316"/>
            <a:ext cx="5679965" cy="523982"/>
          </a:xfrm>
        </p:spPr>
        <p:txBody>
          <a:bodyPr/>
          <a:lstStyle/>
          <a:p>
            <a:pPr marL="0" indent="0">
              <a:buNone/>
            </a:pPr>
            <a:r>
              <a:rPr lang="en-GB" dirty="0"/>
              <a:t>Click green code button</a:t>
            </a:r>
          </a:p>
        </p:txBody>
      </p:sp>
      <p:pic>
        <p:nvPicPr>
          <p:cNvPr id="5" name="Picture 4">
            <a:extLst>
              <a:ext uri="{FF2B5EF4-FFF2-40B4-BE49-F238E27FC236}">
                <a16:creationId xmlns:a16="http://schemas.microsoft.com/office/drawing/2014/main" id="{B2BD0AE9-3865-43ED-9FF9-C2B99E699EEE}"/>
              </a:ext>
            </a:extLst>
          </p:cNvPr>
          <p:cNvPicPr>
            <a:picLocks noChangeAspect="1"/>
          </p:cNvPicPr>
          <p:nvPr/>
        </p:nvPicPr>
        <p:blipFill>
          <a:blip r:embed="rId2"/>
          <a:stretch>
            <a:fillRect/>
          </a:stretch>
        </p:blipFill>
        <p:spPr>
          <a:xfrm>
            <a:off x="1143857" y="1276720"/>
            <a:ext cx="9710789" cy="485155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88E9DF1C-F07D-4987-8F5D-000EFED521DB}"/>
                  </a:ext>
                </a:extLst>
              </p14:cNvPr>
              <p14:cNvContentPartPr/>
              <p14:nvPr/>
            </p14:nvContentPartPr>
            <p14:xfrm>
              <a:off x="7478826" y="2871510"/>
              <a:ext cx="700200" cy="520200"/>
            </p14:xfrm>
          </p:contentPart>
        </mc:Choice>
        <mc:Fallback xmlns="">
          <p:pic>
            <p:nvPicPr>
              <p:cNvPr id="4" name="Ink 3">
                <a:extLst>
                  <a:ext uri="{FF2B5EF4-FFF2-40B4-BE49-F238E27FC236}">
                    <a16:creationId xmlns:a16="http://schemas.microsoft.com/office/drawing/2014/main" id="{88E9DF1C-F07D-4987-8F5D-000EFED521DB}"/>
                  </a:ext>
                </a:extLst>
              </p:cNvPr>
              <p:cNvPicPr/>
              <p:nvPr/>
            </p:nvPicPr>
            <p:blipFill>
              <a:blip r:embed="rId4"/>
              <a:stretch>
                <a:fillRect/>
              </a:stretch>
            </p:blipFill>
            <p:spPr>
              <a:xfrm>
                <a:off x="7425186" y="2763870"/>
                <a:ext cx="807840" cy="735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0C881BB-513E-4AE9-977E-2459525BF404}"/>
                  </a:ext>
                </a:extLst>
              </p14:cNvPr>
              <p14:cNvContentPartPr/>
              <p14:nvPr/>
            </p14:nvContentPartPr>
            <p14:xfrm>
              <a:off x="8321226" y="2408910"/>
              <a:ext cx="848880" cy="673200"/>
            </p14:xfrm>
          </p:contentPart>
        </mc:Choice>
        <mc:Fallback xmlns="">
          <p:pic>
            <p:nvPicPr>
              <p:cNvPr id="6" name="Ink 5">
                <a:extLst>
                  <a:ext uri="{FF2B5EF4-FFF2-40B4-BE49-F238E27FC236}">
                    <a16:creationId xmlns:a16="http://schemas.microsoft.com/office/drawing/2014/main" id="{10C881BB-513E-4AE9-977E-2459525BF404}"/>
                  </a:ext>
                </a:extLst>
              </p:cNvPr>
              <p:cNvPicPr/>
              <p:nvPr/>
            </p:nvPicPr>
            <p:blipFill>
              <a:blip r:embed="rId6"/>
              <a:stretch>
                <a:fillRect/>
              </a:stretch>
            </p:blipFill>
            <p:spPr>
              <a:xfrm>
                <a:off x="8267586" y="2301270"/>
                <a:ext cx="956520" cy="88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5C946226-DDCD-4CBB-A302-F60FEAAE51C5}"/>
                  </a:ext>
                </a:extLst>
              </p14:cNvPr>
              <p14:cNvContentPartPr/>
              <p14:nvPr/>
            </p14:nvContentPartPr>
            <p14:xfrm>
              <a:off x="8481066" y="3048270"/>
              <a:ext cx="603000" cy="70200"/>
            </p14:xfrm>
          </p:contentPart>
        </mc:Choice>
        <mc:Fallback xmlns="">
          <p:pic>
            <p:nvPicPr>
              <p:cNvPr id="7" name="Ink 6">
                <a:extLst>
                  <a:ext uri="{FF2B5EF4-FFF2-40B4-BE49-F238E27FC236}">
                    <a16:creationId xmlns:a16="http://schemas.microsoft.com/office/drawing/2014/main" id="{5C946226-DDCD-4CBB-A302-F60FEAAE51C5}"/>
                  </a:ext>
                </a:extLst>
              </p:cNvPr>
              <p:cNvPicPr/>
              <p:nvPr/>
            </p:nvPicPr>
            <p:blipFill>
              <a:blip r:embed="rId8"/>
              <a:stretch>
                <a:fillRect/>
              </a:stretch>
            </p:blipFill>
            <p:spPr>
              <a:xfrm>
                <a:off x="8427426" y="2940270"/>
                <a:ext cx="710640" cy="285840"/>
              </a:xfrm>
              <a:prstGeom prst="rect">
                <a:avLst/>
              </a:prstGeom>
            </p:spPr>
          </p:pic>
        </mc:Fallback>
      </mc:AlternateContent>
    </p:spTree>
    <p:extLst>
      <p:ext uri="{BB962C8B-B14F-4D97-AF65-F5344CB8AC3E}">
        <p14:creationId xmlns:p14="http://schemas.microsoft.com/office/powerpoint/2010/main" val="2485526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890</TotalTime>
  <Words>4433</Words>
  <Application>Microsoft Office PowerPoint</Application>
  <PresentationFormat>Widescreen</PresentationFormat>
  <Paragraphs>245</Paragraphs>
  <Slides>55</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55</vt:i4>
      </vt:variant>
    </vt:vector>
  </HeadingPairs>
  <TitlesOfParts>
    <vt:vector size="61" baseType="lpstr">
      <vt:lpstr>Arial</vt:lpstr>
      <vt:lpstr>Calibri</vt:lpstr>
      <vt:lpstr>Calibri Light</vt:lpstr>
      <vt:lpstr>Gill Sans MT</vt:lpstr>
      <vt:lpstr>Office Theme</vt:lpstr>
      <vt:lpstr>Parcel</vt:lpstr>
      <vt:lpstr>Introduction to AI – Chess + Machine Learning</vt:lpstr>
      <vt:lpstr>PowerPoint Presentation</vt:lpstr>
      <vt:lpstr>PowerPoint Presentation</vt:lpstr>
      <vt:lpstr>Recap</vt:lpstr>
      <vt:lpstr>Overview</vt:lpstr>
      <vt:lpstr>Chess</vt:lpstr>
      <vt:lpstr>Chess</vt:lpstr>
      <vt:lpstr>How to Use App</vt:lpstr>
      <vt:lpstr>How to Use App</vt:lpstr>
      <vt:lpstr>How to Use App</vt:lpstr>
      <vt:lpstr>How to Use App</vt:lpstr>
      <vt:lpstr>How to Use App</vt:lpstr>
      <vt:lpstr>How to Use App</vt:lpstr>
      <vt:lpstr>How to Use App</vt:lpstr>
      <vt:lpstr>How to Use App</vt:lpstr>
      <vt:lpstr>How to Use App</vt:lpstr>
      <vt:lpstr>How to Use App</vt:lpstr>
      <vt:lpstr>Approach #1 Random</vt:lpstr>
      <vt:lpstr>Approach #1 Random</vt:lpstr>
      <vt:lpstr>Approach #2 Depth-Limited Minimax</vt:lpstr>
      <vt:lpstr>Approach #2 Depth-Limited Minimax</vt:lpstr>
      <vt:lpstr>Approach #2 Depth-Limited Minimax</vt:lpstr>
      <vt:lpstr>Approach #2 Depth-Limited Minimax</vt:lpstr>
      <vt:lpstr>Approach #2 Depth-Limited Minimax</vt:lpstr>
      <vt:lpstr>Approach #3 Positional Depth-Limited Minimax</vt:lpstr>
      <vt:lpstr>Approach #3 Positional Depth-Limited Minimax</vt:lpstr>
      <vt:lpstr>Approach #3 Positional Depth-Limited Minimax</vt:lpstr>
      <vt:lpstr>Flaws</vt:lpstr>
      <vt:lpstr>Flaws</vt:lpstr>
      <vt:lpstr>Flaws</vt:lpstr>
      <vt:lpstr>Flaws</vt:lpstr>
      <vt:lpstr>Deep Blue</vt:lpstr>
      <vt:lpstr>PowerPoint Presentation</vt:lpstr>
      <vt:lpstr>Limitations of Hard-Coded System</vt:lpstr>
      <vt:lpstr>Machine Learning</vt:lpstr>
      <vt:lpstr>Types of Learning</vt:lpstr>
      <vt:lpstr>Types of Learning</vt:lpstr>
      <vt:lpstr>Supervised Learning</vt:lpstr>
      <vt:lpstr>Supervised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#4 Machine Learning</vt:lpstr>
      <vt:lpstr>Approach #5 Stockfish</vt:lpstr>
      <vt:lpstr>Approach #5 Stockfish</vt:lpstr>
      <vt:lpstr>Approach #5 Stockfish</vt:lpstr>
      <vt:lpstr>Summary</vt:lpstr>
      <vt:lpstr>Questions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 – Chess + Machine Learning</dc:title>
  <dc:creator>Philip Mortimer</dc:creator>
  <cp:lastModifiedBy>Philip Mortimer</cp:lastModifiedBy>
  <cp:revision>87</cp:revision>
  <dcterms:created xsi:type="dcterms:W3CDTF">2022-03-24T18:53:37Z</dcterms:created>
  <dcterms:modified xsi:type="dcterms:W3CDTF">2022-06-03T11:24:22Z</dcterms:modified>
</cp:coreProperties>
</file>